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67" r:id="rId5"/>
    <p:sldId id="261" r:id="rId6"/>
    <p:sldId id="269" r:id="rId7"/>
    <p:sldId id="268" r:id="rId8"/>
    <p:sldId id="270" r:id="rId9"/>
    <p:sldId id="271" r:id="rId10"/>
    <p:sldId id="262" r:id="rId11"/>
    <p:sldId id="263" r:id="rId12"/>
    <p:sldId id="264" r:id="rId13"/>
  </p:sldIdLst>
  <p:sldSz cx="5854700" cy="3295650"/>
  <p:notesSz cx="5854700" cy="32956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58" d="100"/>
          <a:sy n="158" d="100"/>
        </p:scale>
        <p:origin x="922" y="10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536825" cy="1651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316288" y="0"/>
            <a:ext cx="2536825" cy="165100"/>
          </a:xfrm>
          <a:prstGeom prst="rect">
            <a:avLst/>
          </a:prstGeom>
        </p:spPr>
        <p:txBody>
          <a:bodyPr vert="horz" lIns="91440" tIns="45720" rIns="91440" bIns="45720" rtlCol="0"/>
          <a:lstStyle>
            <a:lvl1pPr algn="r">
              <a:defRPr sz="1200"/>
            </a:lvl1pPr>
          </a:lstStyle>
          <a:p>
            <a:fld id="{FDE77D08-3CB6-4CE9-9ACD-06289AC7BEE5}" type="datetimeFigureOut">
              <a:rPr lang="en-IN" smtClean="0"/>
              <a:t>20-01-2024</a:t>
            </a:fld>
            <a:endParaRPr lang="en-IN"/>
          </a:p>
        </p:txBody>
      </p:sp>
      <p:sp>
        <p:nvSpPr>
          <p:cNvPr id="4" name="Slide Image Placeholder 3"/>
          <p:cNvSpPr>
            <a:spLocks noGrp="1" noRot="1" noChangeAspect="1"/>
          </p:cNvSpPr>
          <p:nvPr>
            <p:ph type="sldImg" idx="2"/>
          </p:nvPr>
        </p:nvSpPr>
        <p:spPr>
          <a:xfrm>
            <a:off x="1939925" y="412750"/>
            <a:ext cx="1974850" cy="111125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585788" y="1585913"/>
            <a:ext cx="4683125" cy="12985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3130550"/>
            <a:ext cx="2536825" cy="1651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316288" y="3130550"/>
            <a:ext cx="2536825" cy="165100"/>
          </a:xfrm>
          <a:prstGeom prst="rect">
            <a:avLst/>
          </a:prstGeom>
        </p:spPr>
        <p:txBody>
          <a:bodyPr vert="horz" lIns="91440" tIns="45720" rIns="91440" bIns="45720" rtlCol="0" anchor="b"/>
          <a:lstStyle>
            <a:lvl1pPr algn="r">
              <a:defRPr sz="1200"/>
            </a:lvl1pPr>
          </a:lstStyle>
          <a:p>
            <a:fld id="{190BCE7D-BBB7-4082-8C2A-570310056964}" type="slidenum">
              <a:rPr lang="en-IN" smtClean="0"/>
              <a:t>‹#›</a:t>
            </a:fld>
            <a:endParaRPr lang="en-IN"/>
          </a:p>
        </p:txBody>
      </p:sp>
    </p:spTree>
    <p:extLst>
      <p:ext uri="{BB962C8B-B14F-4D97-AF65-F5344CB8AC3E}">
        <p14:creationId xmlns:p14="http://schemas.microsoft.com/office/powerpoint/2010/main" val="21549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90BCE7D-BBB7-4082-8C2A-570310056964}" type="slidenum">
              <a:rPr lang="en-IN" smtClean="0"/>
              <a:t>9</a:t>
            </a:fld>
            <a:endParaRPr lang="en-IN"/>
          </a:p>
        </p:txBody>
      </p:sp>
    </p:spTree>
    <p:extLst>
      <p:ext uri="{BB962C8B-B14F-4D97-AF65-F5344CB8AC3E}">
        <p14:creationId xmlns:p14="http://schemas.microsoft.com/office/powerpoint/2010/main" val="2299535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439102" y="1021651"/>
            <a:ext cx="4976495" cy="692086"/>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878205" y="1845564"/>
            <a:ext cx="4098290" cy="82391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chemeClr val="bg1"/>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chemeClr val="bg1"/>
                </a:solidFill>
                <a:latin typeface="Cambria"/>
                <a:cs typeface="Cambria"/>
              </a:defRPr>
            </a:lvl1pPr>
          </a:lstStyle>
          <a:p>
            <a:endParaRPr/>
          </a:p>
        </p:txBody>
      </p:sp>
      <p:sp>
        <p:nvSpPr>
          <p:cNvPr id="3" name="Holder 3"/>
          <p:cNvSpPr>
            <a:spLocks noGrp="1"/>
          </p:cNvSpPr>
          <p:nvPr>
            <p:ph sz="half" idx="2"/>
          </p:nvPr>
        </p:nvSpPr>
        <p:spPr>
          <a:xfrm>
            <a:off x="292735" y="757999"/>
            <a:ext cx="2546794" cy="217512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015170" y="757999"/>
            <a:ext cx="2546794" cy="217512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1/20/2024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chemeClr val="bg1"/>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1/20/2024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1/20/2024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512" y="8"/>
            <a:ext cx="5845810" cy="3288029"/>
          </a:xfrm>
          <a:custGeom>
            <a:avLst/>
            <a:gdLst/>
            <a:ahLst/>
            <a:cxnLst/>
            <a:rect l="l" t="t" r="r" b="b"/>
            <a:pathLst>
              <a:path w="5845810" h="3288029">
                <a:moveTo>
                  <a:pt x="0" y="3287938"/>
                </a:moveTo>
                <a:lnTo>
                  <a:pt x="5845240" y="3287938"/>
                </a:lnTo>
                <a:lnTo>
                  <a:pt x="5845240" y="0"/>
                </a:lnTo>
                <a:lnTo>
                  <a:pt x="0" y="0"/>
                </a:lnTo>
                <a:lnTo>
                  <a:pt x="0" y="3287938"/>
                </a:lnTo>
                <a:close/>
              </a:path>
            </a:pathLst>
          </a:custGeom>
          <a:solidFill>
            <a:srgbClr val="282937"/>
          </a:solidFill>
        </p:spPr>
        <p:txBody>
          <a:bodyPr wrap="square" lIns="0" tIns="0" rIns="0" bIns="0" rtlCol="0"/>
          <a:lstStyle/>
          <a:p>
            <a:endParaRPr/>
          </a:p>
        </p:txBody>
      </p:sp>
      <p:sp>
        <p:nvSpPr>
          <p:cNvPr id="2" name="Holder 2"/>
          <p:cNvSpPr>
            <a:spLocks noGrp="1"/>
          </p:cNvSpPr>
          <p:nvPr>
            <p:ph type="title"/>
          </p:nvPr>
        </p:nvSpPr>
        <p:spPr>
          <a:xfrm>
            <a:off x="118234" y="551708"/>
            <a:ext cx="5618231" cy="421005"/>
          </a:xfrm>
          <a:prstGeom prst="rect">
            <a:avLst/>
          </a:prstGeom>
        </p:spPr>
        <p:txBody>
          <a:bodyPr wrap="square" lIns="0" tIns="0" rIns="0" bIns="0">
            <a:spAutoFit/>
          </a:bodyPr>
          <a:lstStyle>
            <a:lvl1pPr>
              <a:defRPr sz="1400" b="0" i="0">
                <a:solidFill>
                  <a:schemeClr val="bg1"/>
                </a:solidFill>
                <a:latin typeface="Cambria"/>
                <a:cs typeface="Cambria"/>
              </a:defRPr>
            </a:lvl1pPr>
          </a:lstStyle>
          <a:p>
            <a:endParaRPr/>
          </a:p>
        </p:txBody>
      </p:sp>
      <p:sp>
        <p:nvSpPr>
          <p:cNvPr id="3" name="Holder 3"/>
          <p:cNvSpPr>
            <a:spLocks noGrp="1"/>
          </p:cNvSpPr>
          <p:nvPr>
            <p:ph type="body" idx="1"/>
          </p:nvPr>
        </p:nvSpPr>
        <p:spPr>
          <a:xfrm>
            <a:off x="292735" y="757999"/>
            <a:ext cx="5269230" cy="217512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990598" y="3064954"/>
            <a:ext cx="1873504" cy="16478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292735" y="3064954"/>
            <a:ext cx="1346581" cy="16478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1/20/2024</a:t>
            </a:fld>
            <a:endParaRPr lang="en-US"/>
          </a:p>
        </p:txBody>
      </p:sp>
      <p:sp>
        <p:nvSpPr>
          <p:cNvPr id="6" name="Holder 6"/>
          <p:cNvSpPr>
            <a:spLocks noGrp="1"/>
          </p:cNvSpPr>
          <p:nvPr>
            <p:ph type="sldNum" sz="quarter" idx="7"/>
          </p:nvPr>
        </p:nvSpPr>
        <p:spPr>
          <a:xfrm>
            <a:off x="4215384" y="3064954"/>
            <a:ext cx="1346581" cy="16478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5069098" y="1888166"/>
            <a:ext cx="777875" cy="1111250"/>
          </a:xfrm>
          <a:custGeom>
            <a:avLst/>
            <a:gdLst/>
            <a:ahLst/>
            <a:cxnLst/>
            <a:rect l="l" t="t" r="r" b="b"/>
            <a:pathLst>
              <a:path w="777875" h="1111250">
                <a:moveTo>
                  <a:pt x="555619" y="0"/>
                </a:moveTo>
                <a:lnTo>
                  <a:pt x="0" y="555604"/>
                </a:lnTo>
                <a:lnTo>
                  <a:pt x="555619" y="1111197"/>
                </a:lnTo>
                <a:lnTo>
                  <a:pt x="777632" y="889182"/>
                </a:lnTo>
                <a:lnTo>
                  <a:pt x="777632" y="222018"/>
                </a:lnTo>
                <a:lnTo>
                  <a:pt x="555619" y="0"/>
                </a:lnTo>
                <a:close/>
              </a:path>
            </a:pathLst>
          </a:custGeom>
          <a:solidFill>
            <a:srgbClr val="484C67"/>
          </a:solidFill>
        </p:spPr>
        <p:txBody>
          <a:bodyPr wrap="square" lIns="0" tIns="0" rIns="0" bIns="0" rtlCol="0"/>
          <a:lstStyle/>
          <a:p>
            <a:endParaRPr/>
          </a:p>
        </p:txBody>
      </p:sp>
      <p:grpSp>
        <p:nvGrpSpPr>
          <p:cNvPr id="3" name="object 3"/>
          <p:cNvGrpSpPr/>
          <p:nvPr/>
        </p:nvGrpSpPr>
        <p:grpSpPr>
          <a:xfrm>
            <a:off x="2600837" y="2575346"/>
            <a:ext cx="1111250" cy="713105"/>
            <a:chOff x="2600837" y="2575346"/>
            <a:chExt cx="1111250" cy="713105"/>
          </a:xfrm>
        </p:grpSpPr>
        <p:sp>
          <p:nvSpPr>
            <p:cNvPr id="4" name="object 4"/>
            <p:cNvSpPr/>
            <p:nvPr/>
          </p:nvSpPr>
          <p:spPr>
            <a:xfrm>
              <a:off x="2787598" y="2747223"/>
              <a:ext cx="924560" cy="541020"/>
            </a:xfrm>
            <a:custGeom>
              <a:avLst/>
              <a:gdLst/>
              <a:ahLst/>
              <a:cxnLst/>
              <a:rect l="l" t="t" r="r" b="b"/>
              <a:pathLst>
                <a:path w="924560" h="541020">
                  <a:moveTo>
                    <a:pt x="540695" y="0"/>
                  </a:moveTo>
                  <a:lnTo>
                    <a:pt x="0" y="540723"/>
                  </a:lnTo>
                  <a:lnTo>
                    <a:pt x="767438" y="540723"/>
                  </a:lnTo>
                  <a:lnTo>
                    <a:pt x="924435" y="383724"/>
                  </a:lnTo>
                  <a:lnTo>
                    <a:pt x="540695" y="0"/>
                  </a:lnTo>
                  <a:close/>
                </a:path>
              </a:pathLst>
            </a:custGeom>
            <a:solidFill>
              <a:srgbClr val="484C67"/>
            </a:solidFill>
          </p:spPr>
          <p:txBody>
            <a:bodyPr wrap="square" lIns="0" tIns="0" rIns="0" bIns="0" rtlCol="0"/>
            <a:lstStyle/>
            <a:p>
              <a:endParaRPr/>
            </a:p>
          </p:txBody>
        </p:sp>
        <p:sp>
          <p:nvSpPr>
            <p:cNvPr id="5" name="object 5"/>
            <p:cNvSpPr/>
            <p:nvPr/>
          </p:nvSpPr>
          <p:spPr>
            <a:xfrm>
              <a:off x="2600837" y="2575346"/>
              <a:ext cx="758190" cy="713105"/>
            </a:xfrm>
            <a:custGeom>
              <a:avLst/>
              <a:gdLst/>
              <a:ahLst/>
              <a:cxnLst/>
              <a:rect l="l" t="t" r="r" b="b"/>
              <a:pathLst>
                <a:path w="758189" h="713104">
                  <a:moveTo>
                    <a:pt x="555580" y="0"/>
                  </a:moveTo>
                  <a:lnTo>
                    <a:pt x="0" y="556402"/>
                  </a:lnTo>
                  <a:lnTo>
                    <a:pt x="156815" y="712600"/>
                  </a:lnTo>
                  <a:lnTo>
                    <a:pt x="247504" y="712600"/>
                  </a:lnTo>
                  <a:lnTo>
                    <a:pt x="757845" y="202250"/>
                  </a:lnTo>
                  <a:lnTo>
                    <a:pt x="555580" y="0"/>
                  </a:lnTo>
                  <a:close/>
                </a:path>
              </a:pathLst>
            </a:custGeom>
            <a:solidFill>
              <a:srgbClr val="6FB0DA"/>
            </a:solidFill>
          </p:spPr>
          <p:txBody>
            <a:bodyPr wrap="square" lIns="0" tIns="0" rIns="0" bIns="0" rtlCol="0"/>
            <a:lstStyle/>
            <a:p>
              <a:endParaRPr/>
            </a:p>
          </p:txBody>
        </p:sp>
      </p:grpSp>
      <p:sp>
        <p:nvSpPr>
          <p:cNvPr id="6" name="object 6"/>
          <p:cNvSpPr/>
          <p:nvPr/>
        </p:nvSpPr>
        <p:spPr>
          <a:xfrm>
            <a:off x="3805001" y="2205383"/>
            <a:ext cx="1845310" cy="1082675"/>
          </a:xfrm>
          <a:custGeom>
            <a:avLst/>
            <a:gdLst/>
            <a:ahLst/>
            <a:cxnLst/>
            <a:rect l="l" t="t" r="r" b="b"/>
            <a:pathLst>
              <a:path w="1845310" h="1082675">
                <a:moveTo>
                  <a:pt x="922842" y="0"/>
                </a:moveTo>
                <a:lnTo>
                  <a:pt x="0" y="922447"/>
                </a:lnTo>
                <a:lnTo>
                  <a:pt x="160181" y="1082563"/>
                </a:lnTo>
                <a:lnTo>
                  <a:pt x="1684849" y="1082563"/>
                </a:lnTo>
                <a:lnTo>
                  <a:pt x="1844893" y="922447"/>
                </a:lnTo>
                <a:lnTo>
                  <a:pt x="922842" y="0"/>
                </a:lnTo>
                <a:close/>
              </a:path>
            </a:pathLst>
          </a:custGeom>
          <a:solidFill>
            <a:srgbClr val="6FB0DA"/>
          </a:solidFill>
        </p:spPr>
        <p:txBody>
          <a:bodyPr wrap="square" lIns="0" tIns="0" rIns="0" bIns="0" rtlCol="0"/>
          <a:lstStyle/>
          <a:p>
            <a:endParaRPr/>
          </a:p>
        </p:txBody>
      </p:sp>
      <p:sp>
        <p:nvSpPr>
          <p:cNvPr id="7" name="object 7"/>
          <p:cNvSpPr/>
          <p:nvPr/>
        </p:nvSpPr>
        <p:spPr>
          <a:xfrm>
            <a:off x="1512" y="0"/>
            <a:ext cx="749300" cy="801370"/>
          </a:xfrm>
          <a:custGeom>
            <a:avLst/>
            <a:gdLst/>
            <a:ahLst/>
            <a:cxnLst/>
            <a:rect l="l" t="t" r="r" b="b"/>
            <a:pathLst>
              <a:path w="749300" h="801370">
                <a:moveTo>
                  <a:pt x="610284" y="0"/>
                </a:moveTo>
                <a:lnTo>
                  <a:pt x="0" y="0"/>
                </a:lnTo>
                <a:lnTo>
                  <a:pt x="0" y="714296"/>
                </a:lnTo>
                <a:lnTo>
                  <a:pt x="86618" y="800968"/>
                </a:lnTo>
                <a:lnTo>
                  <a:pt x="749176" y="138805"/>
                </a:lnTo>
                <a:lnTo>
                  <a:pt x="610284" y="0"/>
                </a:lnTo>
                <a:close/>
              </a:path>
            </a:pathLst>
          </a:custGeom>
          <a:solidFill>
            <a:srgbClr val="6FB0DA"/>
          </a:solidFill>
        </p:spPr>
        <p:txBody>
          <a:bodyPr wrap="square" lIns="0" tIns="0" rIns="0" bIns="0" rtlCol="0"/>
          <a:lstStyle/>
          <a:p>
            <a:endParaRPr/>
          </a:p>
        </p:txBody>
      </p:sp>
      <p:sp>
        <p:nvSpPr>
          <p:cNvPr id="8" name="object 8"/>
          <p:cNvSpPr txBox="1">
            <a:spLocks noGrp="1"/>
          </p:cNvSpPr>
          <p:nvPr>
            <p:ph type="title"/>
          </p:nvPr>
        </p:nvSpPr>
        <p:spPr>
          <a:xfrm>
            <a:off x="654102" y="461483"/>
            <a:ext cx="2776220" cy="996427"/>
          </a:xfrm>
          <a:prstGeom prst="rect">
            <a:avLst/>
          </a:prstGeom>
        </p:spPr>
        <p:txBody>
          <a:bodyPr vert="horz" wrap="square" lIns="0" tIns="72390" rIns="0" bIns="0" rtlCol="0">
            <a:spAutoFit/>
          </a:bodyPr>
          <a:lstStyle/>
          <a:p>
            <a:pPr marL="12700" marR="5080">
              <a:lnSpc>
                <a:spcPts val="2350"/>
              </a:lnSpc>
              <a:spcBef>
                <a:spcPts val="570"/>
              </a:spcBef>
            </a:pPr>
            <a:r>
              <a:rPr sz="2350" spc="120" dirty="0"/>
              <a:t>Object Detection </a:t>
            </a:r>
            <a:r>
              <a:rPr sz="2350" spc="90" dirty="0"/>
              <a:t>in </a:t>
            </a:r>
            <a:r>
              <a:rPr sz="2350" spc="-505" dirty="0"/>
              <a:t> </a:t>
            </a:r>
            <a:r>
              <a:rPr sz="2350" spc="110" dirty="0"/>
              <a:t>Video </a:t>
            </a:r>
            <a:r>
              <a:rPr sz="2350" spc="75" dirty="0"/>
              <a:t>Surveillance </a:t>
            </a:r>
            <a:r>
              <a:rPr sz="2350" spc="80" dirty="0"/>
              <a:t> </a:t>
            </a:r>
            <a:r>
              <a:rPr sz="2350" spc="95" dirty="0"/>
              <a:t>Systems</a:t>
            </a:r>
            <a:endParaRPr sz="2350" dirty="0"/>
          </a:p>
        </p:txBody>
      </p:sp>
      <p:grpSp>
        <p:nvGrpSpPr>
          <p:cNvPr id="9" name="object 9"/>
          <p:cNvGrpSpPr/>
          <p:nvPr/>
        </p:nvGrpSpPr>
        <p:grpSpPr>
          <a:xfrm>
            <a:off x="2924293" y="0"/>
            <a:ext cx="2925445" cy="2998470"/>
            <a:chOff x="2924293" y="0"/>
            <a:chExt cx="2925445" cy="2998470"/>
          </a:xfrm>
        </p:grpSpPr>
        <p:pic>
          <p:nvPicPr>
            <p:cNvPr id="10" name="object 10"/>
            <p:cNvPicPr/>
            <p:nvPr/>
          </p:nvPicPr>
          <p:blipFill>
            <a:blip r:embed="rId2" cstate="print"/>
            <a:stretch>
              <a:fillRect/>
            </a:stretch>
          </p:blipFill>
          <p:spPr>
            <a:xfrm>
              <a:off x="2924293" y="1296567"/>
              <a:ext cx="1701777" cy="1701783"/>
            </a:xfrm>
            <a:prstGeom prst="rect">
              <a:avLst/>
            </a:prstGeom>
          </p:spPr>
        </p:pic>
        <p:pic>
          <p:nvPicPr>
            <p:cNvPr id="11" name="object 11"/>
            <p:cNvPicPr/>
            <p:nvPr/>
          </p:nvPicPr>
          <p:blipFill>
            <a:blip r:embed="rId3" cstate="print"/>
            <a:stretch>
              <a:fillRect/>
            </a:stretch>
          </p:blipFill>
          <p:spPr>
            <a:xfrm>
              <a:off x="3776136" y="0"/>
              <a:ext cx="2072975" cy="2367570"/>
            </a:xfrm>
            <a:prstGeom prst="rect">
              <a:avLst/>
            </a:prstGeom>
          </p:spPr>
        </p:pic>
      </p:grpSp>
      <p:sp>
        <p:nvSpPr>
          <p:cNvPr id="12" name="TextBox 11">
            <a:extLst>
              <a:ext uri="{FF2B5EF4-FFF2-40B4-BE49-F238E27FC236}">
                <a16:creationId xmlns:a16="http://schemas.microsoft.com/office/drawing/2014/main" id="{603FD83B-9433-B30A-8979-763278F0D94D}"/>
              </a:ext>
            </a:extLst>
          </p:cNvPr>
          <p:cNvSpPr txBox="1"/>
          <p:nvPr/>
        </p:nvSpPr>
        <p:spPr>
          <a:xfrm>
            <a:off x="-10583" y="2414990"/>
            <a:ext cx="1473306" cy="538609"/>
          </a:xfrm>
          <a:prstGeom prst="rect">
            <a:avLst/>
          </a:prstGeom>
          <a:noFill/>
        </p:spPr>
        <p:txBody>
          <a:bodyPr wrap="square" rtlCol="0">
            <a:spAutoFit/>
          </a:bodyPr>
          <a:lstStyle/>
          <a:p>
            <a:r>
              <a:rPr lang="en-US" sz="9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Under the Mentorship of</a:t>
            </a:r>
          </a:p>
          <a:p>
            <a:r>
              <a:rPr lang="en-US" sz="9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Dr. Pawan Kumar Mishra</a:t>
            </a:r>
          </a:p>
          <a:p>
            <a:r>
              <a:rPr lang="en-US" sz="9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Associate Professors</a:t>
            </a:r>
          </a:p>
          <a:p>
            <a:endParaRPr lang="en-IN" sz="200" dirty="0">
              <a:solidFill>
                <a:schemeClr val="bg1"/>
              </a:solidFill>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C75308F3-A5AE-B201-C088-232971B45E16}"/>
              </a:ext>
            </a:extLst>
          </p:cNvPr>
          <p:cNvSpPr txBox="1"/>
          <p:nvPr/>
        </p:nvSpPr>
        <p:spPr>
          <a:xfrm>
            <a:off x="1632893" y="2417019"/>
            <a:ext cx="2309409" cy="646331"/>
          </a:xfrm>
          <a:prstGeom prst="rect">
            <a:avLst/>
          </a:prstGeom>
          <a:noFill/>
        </p:spPr>
        <p:txBody>
          <a:bodyPr wrap="square" rtlCol="0">
            <a:spAutoFit/>
          </a:bodyPr>
          <a:lstStyle/>
          <a:p>
            <a:r>
              <a:rPr lang="en-US" sz="900" dirty="0">
                <a:solidFill>
                  <a:schemeClr val="bg1"/>
                </a:solidFill>
                <a:latin typeface="Times New Roman" panose="02020603050405020304" pitchFamily="18" charset="0"/>
                <a:cs typeface="Times New Roman" panose="02020603050405020304" pitchFamily="18" charset="0"/>
              </a:rPr>
              <a:t>Name - Dikshant Singh Chib</a:t>
            </a:r>
          </a:p>
          <a:p>
            <a:r>
              <a:rPr lang="en-US" sz="900" dirty="0">
                <a:solidFill>
                  <a:schemeClr val="bg1"/>
                </a:solidFill>
                <a:latin typeface="Times New Roman" panose="02020603050405020304" pitchFamily="18" charset="0"/>
                <a:cs typeface="Times New Roman" panose="02020603050405020304" pitchFamily="18" charset="0"/>
              </a:rPr>
              <a:t>University roll no. - 2021193</a:t>
            </a:r>
          </a:p>
          <a:p>
            <a:r>
              <a:rPr lang="en-US" sz="900" dirty="0">
                <a:solidFill>
                  <a:schemeClr val="bg1"/>
                </a:solidFill>
                <a:latin typeface="Times New Roman" panose="02020603050405020304" pitchFamily="18" charset="0"/>
                <a:cs typeface="Times New Roman" panose="02020603050405020304" pitchFamily="18" charset="0"/>
              </a:rPr>
              <a:t>Sem - 3</a:t>
            </a:r>
            <a:r>
              <a:rPr lang="en-US" sz="900" baseline="30000" dirty="0">
                <a:solidFill>
                  <a:schemeClr val="bg1"/>
                </a:solidFill>
                <a:latin typeface="Times New Roman" panose="02020603050405020304" pitchFamily="18" charset="0"/>
                <a:cs typeface="Times New Roman" panose="02020603050405020304" pitchFamily="18" charset="0"/>
              </a:rPr>
              <a:t>rd</a:t>
            </a:r>
            <a:r>
              <a:rPr lang="en-US" sz="900" dirty="0">
                <a:solidFill>
                  <a:schemeClr val="bg1"/>
                </a:solidFill>
                <a:latin typeface="Times New Roman" panose="02020603050405020304" pitchFamily="18" charset="0"/>
                <a:cs typeface="Times New Roman" panose="02020603050405020304" pitchFamily="18" charset="0"/>
              </a:rPr>
              <a:t> </a:t>
            </a:r>
          </a:p>
          <a:p>
            <a:r>
              <a:rPr lang="en-US" sz="900" dirty="0">
                <a:solidFill>
                  <a:schemeClr val="bg1"/>
                </a:solidFill>
                <a:latin typeface="Times New Roman" panose="02020603050405020304" pitchFamily="18" charset="0"/>
                <a:cs typeface="Times New Roman" panose="02020603050405020304" pitchFamily="18" charset="0"/>
              </a:rPr>
              <a:t>Section - C</a:t>
            </a:r>
            <a:endParaRPr lang="en-IN" sz="8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3204" y="0"/>
            <a:ext cx="5842635" cy="3288029"/>
            <a:chOff x="3204" y="0"/>
            <a:chExt cx="5842635" cy="3288029"/>
          </a:xfrm>
        </p:grpSpPr>
        <p:pic>
          <p:nvPicPr>
            <p:cNvPr id="3" name="object 3"/>
            <p:cNvPicPr/>
            <p:nvPr/>
          </p:nvPicPr>
          <p:blipFill>
            <a:blip r:embed="rId2" cstate="print"/>
            <a:stretch>
              <a:fillRect/>
            </a:stretch>
          </p:blipFill>
          <p:spPr>
            <a:xfrm>
              <a:off x="3204" y="1867"/>
              <a:ext cx="5842190" cy="3286079"/>
            </a:xfrm>
            <a:prstGeom prst="rect">
              <a:avLst/>
            </a:prstGeom>
          </p:spPr>
        </p:pic>
        <p:sp>
          <p:nvSpPr>
            <p:cNvPr id="4" name="object 4"/>
            <p:cNvSpPr/>
            <p:nvPr/>
          </p:nvSpPr>
          <p:spPr>
            <a:xfrm>
              <a:off x="3149742" y="404704"/>
              <a:ext cx="2061210" cy="2061210"/>
            </a:xfrm>
            <a:custGeom>
              <a:avLst/>
              <a:gdLst/>
              <a:ahLst/>
              <a:cxnLst/>
              <a:rect l="l" t="t" r="r" b="b"/>
              <a:pathLst>
                <a:path w="2061210" h="2061210">
                  <a:moveTo>
                    <a:pt x="1030528" y="0"/>
                  </a:moveTo>
                  <a:lnTo>
                    <a:pt x="0" y="1030129"/>
                  </a:lnTo>
                  <a:lnTo>
                    <a:pt x="1030528" y="2061057"/>
                  </a:lnTo>
                  <a:lnTo>
                    <a:pt x="2061057" y="1030129"/>
                  </a:lnTo>
                  <a:lnTo>
                    <a:pt x="1030528" y="0"/>
                  </a:lnTo>
                  <a:close/>
                </a:path>
              </a:pathLst>
            </a:custGeom>
            <a:solidFill>
              <a:srgbClr val="484C67"/>
            </a:solidFill>
          </p:spPr>
          <p:txBody>
            <a:bodyPr wrap="square" lIns="0" tIns="0" rIns="0" bIns="0" rtlCol="0"/>
            <a:lstStyle/>
            <a:p>
              <a:endParaRPr/>
            </a:p>
          </p:txBody>
        </p:sp>
        <p:sp>
          <p:nvSpPr>
            <p:cNvPr id="5" name="object 5"/>
            <p:cNvSpPr/>
            <p:nvPr/>
          </p:nvSpPr>
          <p:spPr>
            <a:xfrm>
              <a:off x="2289761" y="0"/>
              <a:ext cx="2061210" cy="1175385"/>
            </a:xfrm>
            <a:custGeom>
              <a:avLst/>
              <a:gdLst/>
              <a:ahLst/>
              <a:cxnLst/>
              <a:rect l="l" t="t" r="r" b="b"/>
              <a:pathLst>
                <a:path w="2061210" h="1175385">
                  <a:moveTo>
                    <a:pt x="1916261" y="0"/>
                  </a:moveTo>
                  <a:lnTo>
                    <a:pt x="144782" y="0"/>
                  </a:lnTo>
                  <a:lnTo>
                    <a:pt x="0" y="144779"/>
                  </a:lnTo>
                  <a:lnTo>
                    <a:pt x="1030516" y="1175323"/>
                  </a:lnTo>
                  <a:lnTo>
                    <a:pt x="2061045" y="144779"/>
                  </a:lnTo>
                  <a:lnTo>
                    <a:pt x="1916261" y="0"/>
                  </a:lnTo>
                  <a:close/>
                </a:path>
              </a:pathLst>
            </a:custGeom>
            <a:solidFill>
              <a:srgbClr val="6FB0DA"/>
            </a:solidFill>
          </p:spPr>
          <p:txBody>
            <a:bodyPr wrap="square" lIns="0" tIns="0" rIns="0" bIns="0" rtlCol="0"/>
            <a:lstStyle/>
            <a:p>
              <a:endParaRPr/>
            </a:p>
          </p:txBody>
        </p:sp>
        <p:sp>
          <p:nvSpPr>
            <p:cNvPr id="6" name="object 6"/>
            <p:cNvSpPr/>
            <p:nvPr/>
          </p:nvSpPr>
          <p:spPr>
            <a:xfrm>
              <a:off x="3582954" y="937"/>
              <a:ext cx="2262505" cy="3285490"/>
            </a:xfrm>
            <a:custGeom>
              <a:avLst/>
              <a:gdLst/>
              <a:ahLst/>
              <a:cxnLst/>
              <a:rect l="l" t="t" r="r" b="b"/>
              <a:pathLst>
                <a:path w="2262504" h="3285490">
                  <a:moveTo>
                    <a:pt x="2261984" y="0"/>
                  </a:moveTo>
                  <a:lnTo>
                    <a:pt x="0" y="0"/>
                  </a:lnTo>
                  <a:lnTo>
                    <a:pt x="0" y="3284890"/>
                  </a:lnTo>
                  <a:lnTo>
                    <a:pt x="2261984" y="3284890"/>
                  </a:lnTo>
                  <a:lnTo>
                    <a:pt x="2261984" y="0"/>
                  </a:lnTo>
                  <a:close/>
                </a:path>
              </a:pathLst>
            </a:custGeom>
            <a:solidFill>
              <a:srgbClr val="282937"/>
            </a:solidFill>
          </p:spPr>
          <p:txBody>
            <a:bodyPr wrap="square" lIns="0" tIns="0" rIns="0" bIns="0" rtlCol="0"/>
            <a:lstStyle/>
            <a:p>
              <a:endParaRPr/>
            </a:p>
          </p:txBody>
        </p:sp>
      </p:grpSp>
      <p:sp>
        <p:nvSpPr>
          <p:cNvPr id="7" name="object 7"/>
          <p:cNvSpPr txBox="1">
            <a:spLocks noGrp="1"/>
          </p:cNvSpPr>
          <p:nvPr>
            <p:ph type="title"/>
          </p:nvPr>
        </p:nvSpPr>
        <p:spPr>
          <a:prstGeom prst="rect">
            <a:avLst/>
          </a:prstGeom>
        </p:spPr>
        <p:txBody>
          <a:bodyPr vert="horz" wrap="square" lIns="0" tIns="14605" rIns="0" bIns="0" rtlCol="0">
            <a:spAutoFit/>
          </a:bodyPr>
          <a:lstStyle/>
          <a:p>
            <a:pPr marL="3770629" marR="5080" algn="r">
              <a:lnSpc>
                <a:spcPts val="1545"/>
              </a:lnSpc>
              <a:spcBef>
                <a:spcPts val="115"/>
              </a:spcBef>
            </a:pPr>
            <a:r>
              <a:rPr spc="60" dirty="0"/>
              <a:t>Applications</a:t>
            </a:r>
            <a:r>
              <a:rPr spc="20" dirty="0"/>
              <a:t> </a:t>
            </a:r>
            <a:r>
              <a:rPr spc="60" dirty="0"/>
              <a:t>in</a:t>
            </a:r>
            <a:r>
              <a:rPr spc="20" dirty="0"/>
              <a:t> </a:t>
            </a:r>
            <a:r>
              <a:rPr spc="60" dirty="0"/>
              <a:t>Public</a:t>
            </a:r>
          </a:p>
          <a:p>
            <a:pPr marL="3770629" marR="5080" algn="r">
              <a:lnSpc>
                <a:spcPts val="1545"/>
              </a:lnSpc>
            </a:pPr>
            <a:r>
              <a:rPr spc="55" dirty="0"/>
              <a:t>Safety</a:t>
            </a:r>
          </a:p>
        </p:txBody>
      </p:sp>
      <p:sp>
        <p:nvSpPr>
          <p:cNvPr id="11" name="object 11"/>
          <p:cNvSpPr txBox="1"/>
          <p:nvPr/>
        </p:nvSpPr>
        <p:spPr>
          <a:xfrm>
            <a:off x="3805839" y="1187063"/>
            <a:ext cx="1838325" cy="1076325"/>
          </a:xfrm>
          <a:prstGeom prst="rect">
            <a:avLst/>
          </a:prstGeom>
        </p:spPr>
        <p:txBody>
          <a:bodyPr vert="horz" wrap="square" lIns="0" tIns="12065" rIns="0" bIns="0" rtlCol="0">
            <a:spAutoFit/>
          </a:bodyPr>
          <a:lstStyle/>
          <a:p>
            <a:pPr marL="12700" marR="5080" indent="169545" algn="r">
              <a:lnSpc>
                <a:spcPct val="101400"/>
              </a:lnSpc>
              <a:spcBef>
                <a:spcPts val="95"/>
              </a:spcBef>
            </a:pPr>
            <a:r>
              <a:rPr sz="850" spc="-30" dirty="0">
                <a:solidFill>
                  <a:srgbClr val="FFFFFF"/>
                </a:solidFill>
                <a:latin typeface="Verdana"/>
                <a:cs typeface="Verdana"/>
              </a:rPr>
              <a:t>Object</a:t>
            </a:r>
            <a:r>
              <a:rPr sz="850" spc="-75" dirty="0">
                <a:solidFill>
                  <a:srgbClr val="FFFFFF"/>
                </a:solidFill>
                <a:latin typeface="Verdana"/>
                <a:cs typeface="Verdana"/>
              </a:rPr>
              <a:t> </a:t>
            </a:r>
            <a:r>
              <a:rPr sz="850" spc="-20" dirty="0">
                <a:solidFill>
                  <a:srgbClr val="FFFFFF"/>
                </a:solidFill>
                <a:latin typeface="Verdana"/>
                <a:cs typeface="Verdana"/>
              </a:rPr>
              <a:t>detection</a:t>
            </a:r>
            <a:r>
              <a:rPr sz="850" spc="-75" dirty="0">
                <a:solidFill>
                  <a:srgbClr val="FFFFFF"/>
                </a:solidFill>
                <a:latin typeface="Verdana"/>
                <a:cs typeface="Verdana"/>
              </a:rPr>
              <a:t> </a:t>
            </a:r>
            <a:r>
              <a:rPr sz="850" spc="-25" dirty="0">
                <a:solidFill>
                  <a:srgbClr val="FFFFFF"/>
                </a:solidFill>
                <a:latin typeface="Verdana"/>
                <a:cs typeface="Verdana"/>
              </a:rPr>
              <a:t>technology</a:t>
            </a:r>
            <a:r>
              <a:rPr sz="850" spc="-75" dirty="0">
                <a:solidFill>
                  <a:srgbClr val="FFFFFF"/>
                </a:solidFill>
                <a:latin typeface="Verdana"/>
                <a:cs typeface="Verdana"/>
              </a:rPr>
              <a:t> </a:t>
            </a:r>
            <a:r>
              <a:rPr sz="850" spc="-20" dirty="0">
                <a:solidFill>
                  <a:srgbClr val="FFFFFF"/>
                </a:solidFill>
                <a:latin typeface="Verdana"/>
                <a:cs typeface="Verdana"/>
              </a:rPr>
              <a:t>has  </a:t>
            </a:r>
            <a:r>
              <a:rPr sz="850" spc="-35" dirty="0">
                <a:solidFill>
                  <a:srgbClr val="FFFFFF"/>
                </a:solidFill>
                <a:latin typeface="Verdana"/>
                <a:cs typeface="Verdana"/>
              </a:rPr>
              <a:t>signiﬁcan</a:t>
            </a:r>
            <a:r>
              <a:rPr sz="850" spc="-20" dirty="0">
                <a:solidFill>
                  <a:srgbClr val="FFFFFF"/>
                </a:solidFill>
                <a:latin typeface="Verdana"/>
                <a:cs typeface="Verdana"/>
              </a:rPr>
              <a:t>t</a:t>
            </a:r>
            <a:r>
              <a:rPr sz="850" spc="-75" dirty="0">
                <a:solidFill>
                  <a:srgbClr val="FFFFFF"/>
                </a:solidFill>
                <a:latin typeface="Verdana"/>
                <a:cs typeface="Verdana"/>
              </a:rPr>
              <a:t> </a:t>
            </a:r>
            <a:r>
              <a:rPr sz="850" spc="-25" dirty="0">
                <a:solidFill>
                  <a:srgbClr val="FFFFFF"/>
                </a:solidFill>
                <a:latin typeface="Verdana"/>
                <a:cs typeface="Verdana"/>
              </a:rPr>
              <a:t>application</a:t>
            </a:r>
            <a:r>
              <a:rPr sz="850" spc="-20" dirty="0">
                <a:solidFill>
                  <a:srgbClr val="FFFFFF"/>
                </a:solidFill>
                <a:latin typeface="Verdana"/>
                <a:cs typeface="Verdana"/>
              </a:rPr>
              <a:t>s</a:t>
            </a:r>
            <a:r>
              <a:rPr sz="850" spc="-75" dirty="0">
                <a:solidFill>
                  <a:srgbClr val="FFFFFF"/>
                </a:solidFill>
                <a:latin typeface="Verdana"/>
                <a:cs typeface="Verdana"/>
              </a:rPr>
              <a:t> </a:t>
            </a:r>
            <a:r>
              <a:rPr sz="850" spc="-15" dirty="0">
                <a:solidFill>
                  <a:srgbClr val="FFFFFF"/>
                </a:solidFill>
                <a:latin typeface="Verdana"/>
                <a:cs typeface="Verdana"/>
              </a:rPr>
              <a:t>in</a:t>
            </a:r>
            <a:r>
              <a:rPr sz="850" spc="-75" dirty="0">
                <a:solidFill>
                  <a:srgbClr val="FFFFFF"/>
                </a:solidFill>
                <a:latin typeface="Verdana"/>
                <a:cs typeface="Verdana"/>
              </a:rPr>
              <a:t> </a:t>
            </a:r>
            <a:r>
              <a:rPr sz="850" spc="-15" dirty="0">
                <a:solidFill>
                  <a:srgbClr val="FFFFFF"/>
                </a:solidFill>
                <a:latin typeface="Verdana"/>
                <a:cs typeface="Verdana"/>
              </a:rPr>
              <a:t>public  </a:t>
            </a:r>
            <a:r>
              <a:rPr sz="850" spc="-50" dirty="0">
                <a:solidFill>
                  <a:srgbClr val="FFFFFF"/>
                </a:solidFill>
                <a:latin typeface="Verdana"/>
                <a:cs typeface="Verdana"/>
              </a:rPr>
              <a:t>safety</a:t>
            </a:r>
            <a:r>
              <a:rPr sz="850" spc="-35" dirty="0">
                <a:solidFill>
                  <a:srgbClr val="FFFFFF"/>
                </a:solidFill>
                <a:latin typeface="Verdana"/>
                <a:cs typeface="Verdana"/>
              </a:rPr>
              <a:t>,</a:t>
            </a:r>
            <a:r>
              <a:rPr sz="850" spc="-75" dirty="0">
                <a:solidFill>
                  <a:srgbClr val="FFFFFF"/>
                </a:solidFill>
                <a:latin typeface="Verdana"/>
                <a:cs typeface="Verdana"/>
              </a:rPr>
              <a:t> </a:t>
            </a:r>
            <a:r>
              <a:rPr sz="850" spc="-20" dirty="0">
                <a:solidFill>
                  <a:srgbClr val="FFFFFF"/>
                </a:solidFill>
                <a:latin typeface="Verdana"/>
                <a:cs typeface="Verdana"/>
              </a:rPr>
              <a:t>including</a:t>
            </a:r>
            <a:r>
              <a:rPr sz="850" spc="-75" dirty="0">
                <a:solidFill>
                  <a:srgbClr val="FFFFFF"/>
                </a:solidFill>
                <a:latin typeface="Verdana"/>
                <a:cs typeface="Verdana"/>
              </a:rPr>
              <a:t> </a:t>
            </a:r>
            <a:r>
              <a:rPr sz="850" spc="-25" dirty="0">
                <a:solidFill>
                  <a:schemeClr val="accent1"/>
                </a:solidFill>
                <a:latin typeface="Verdana"/>
                <a:cs typeface="Verdana"/>
              </a:rPr>
              <a:t>identifying</a:t>
            </a:r>
            <a:r>
              <a:rPr sz="850" spc="-25" dirty="0">
                <a:latin typeface="Verdana"/>
                <a:cs typeface="Verdana"/>
              </a:rPr>
              <a:t>  </a:t>
            </a:r>
            <a:r>
              <a:rPr sz="850" spc="-25" dirty="0">
                <a:solidFill>
                  <a:srgbClr val="FFFFFF"/>
                </a:solidFill>
                <a:latin typeface="Verdana"/>
                <a:cs typeface="Verdana"/>
              </a:rPr>
              <a:t>suspicious </a:t>
            </a:r>
            <a:r>
              <a:rPr sz="850" spc="-30" dirty="0">
                <a:solidFill>
                  <a:srgbClr val="FFFFFF"/>
                </a:solidFill>
                <a:latin typeface="Verdana"/>
                <a:cs typeface="Verdana"/>
              </a:rPr>
              <a:t>behavior, </a:t>
            </a:r>
            <a:r>
              <a:rPr sz="850" spc="-25" dirty="0">
                <a:solidFill>
                  <a:srgbClr val="FFFFFF"/>
                </a:solidFill>
                <a:latin typeface="Verdana"/>
                <a:cs typeface="Verdana"/>
              </a:rPr>
              <a:t>monitoring </a:t>
            </a:r>
            <a:r>
              <a:rPr sz="850" spc="-20" dirty="0">
                <a:solidFill>
                  <a:srgbClr val="FFFFFF"/>
                </a:solidFill>
                <a:latin typeface="Verdana"/>
                <a:cs typeface="Verdana"/>
              </a:rPr>
              <a:t> </a:t>
            </a:r>
            <a:r>
              <a:rPr sz="850" spc="-25" dirty="0">
                <a:solidFill>
                  <a:srgbClr val="FFFFFF"/>
                </a:solidFill>
                <a:latin typeface="Verdana"/>
                <a:cs typeface="Verdana"/>
              </a:rPr>
              <a:t>restricte</a:t>
            </a:r>
            <a:r>
              <a:rPr sz="850" spc="-30" dirty="0">
                <a:solidFill>
                  <a:srgbClr val="FFFFFF"/>
                </a:solidFill>
                <a:latin typeface="Verdana"/>
                <a:cs typeface="Verdana"/>
              </a:rPr>
              <a:t>d</a:t>
            </a:r>
            <a:r>
              <a:rPr sz="850" spc="-75" dirty="0">
                <a:solidFill>
                  <a:srgbClr val="FFFFFF"/>
                </a:solidFill>
                <a:latin typeface="Verdana"/>
                <a:cs typeface="Verdana"/>
              </a:rPr>
              <a:t> </a:t>
            </a:r>
            <a:r>
              <a:rPr sz="850" spc="-45" dirty="0">
                <a:solidFill>
                  <a:srgbClr val="FFFFFF"/>
                </a:solidFill>
                <a:latin typeface="Verdana"/>
                <a:cs typeface="Verdana"/>
              </a:rPr>
              <a:t>areas</a:t>
            </a:r>
            <a:r>
              <a:rPr sz="850" spc="-30" dirty="0">
                <a:solidFill>
                  <a:srgbClr val="FFFFFF"/>
                </a:solidFill>
                <a:latin typeface="Verdana"/>
                <a:cs typeface="Verdana"/>
              </a:rPr>
              <a:t>,</a:t>
            </a:r>
            <a:r>
              <a:rPr sz="850" spc="-75" dirty="0">
                <a:solidFill>
                  <a:srgbClr val="FFFFFF"/>
                </a:solidFill>
                <a:latin typeface="Verdana"/>
                <a:cs typeface="Verdana"/>
              </a:rPr>
              <a:t> </a:t>
            </a:r>
            <a:r>
              <a:rPr sz="850" spc="-20" dirty="0">
                <a:solidFill>
                  <a:srgbClr val="FFFFFF"/>
                </a:solidFill>
                <a:latin typeface="Verdana"/>
                <a:cs typeface="Verdana"/>
              </a:rPr>
              <a:t>an</a:t>
            </a:r>
            <a:r>
              <a:rPr sz="850" spc="-15" dirty="0">
                <a:solidFill>
                  <a:srgbClr val="FFFFFF"/>
                </a:solidFill>
                <a:latin typeface="Verdana"/>
                <a:cs typeface="Verdana"/>
              </a:rPr>
              <a:t>d</a:t>
            </a:r>
            <a:r>
              <a:rPr sz="850" spc="-75" dirty="0">
                <a:solidFill>
                  <a:srgbClr val="FFFFFF"/>
                </a:solidFill>
                <a:latin typeface="Verdana"/>
                <a:cs typeface="Verdana"/>
              </a:rPr>
              <a:t> </a:t>
            </a:r>
            <a:r>
              <a:rPr sz="850" spc="-25" dirty="0">
                <a:solidFill>
                  <a:srgbClr val="FFFFFF"/>
                </a:solidFill>
                <a:latin typeface="Verdana"/>
                <a:cs typeface="Verdana"/>
              </a:rPr>
              <a:t>detecting  </a:t>
            </a:r>
            <a:r>
              <a:rPr sz="850" spc="-20" dirty="0">
                <a:solidFill>
                  <a:srgbClr val="FFFFFF"/>
                </a:solidFill>
                <a:latin typeface="Verdana"/>
                <a:cs typeface="Verdana"/>
              </a:rPr>
              <a:t>unattended</a:t>
            </a:r>
            <a:r>
              <a:rPr sz="850" spc="-75" dirty="0">
                <a:solidFill>
                  <a:srgbClr val="FFFFFF"/>
                </a:solidFill>
                <a:latin typeface="Verdana"/>
                <a:cs typeface="Verdana"/>
              </a:rPr>
              <a:t> </a:t>
            </a:r>
            <a:r>
              <a:rPr sz="850" spc="-35" dirty="0">
                <a:solidFill>
                  <a:srgbClr val="FFFFFF"/>
                </a:solidFill>
                <a:latin typeface="Verdana"/>
                <a:cs typeface="Verdana"/>
              </a:rPr>
              <a:t>objects.</a:t>
            </a:r>
            <a:r>
              <a:rPr sz="850" spc="-75" dirty="0">
                <a:solidFill>
                  <a:srgbClr val="FFFFFF"/>
                </a:solidFill>
                <a:latin typeface="Verdana"/>
                <a:cs typeface="Verdana"/>
              </a:rPr>
              <a:t> </a:t>
            </a:r>
            <a:r>
              <a:rPr sz="850" spc="-30" dirty="0">
                <a:solidFill>
                  <a:srgbClr val="FFFFFF"/>
                </a:solidFill>
                <a:latin typeface="Verdana"/>
                <a:cs typeface="Verdana"/>
              </a:rPr>
              <a:t>These  </a:t>
            </a:r>
            <a:r>
              <a:rPr sz="850" spc="-25" dirty="0">
                <a:solidFill>
                  <a:srgbClr val="FFFFFF"/>
                </a:solidFill>
                <a:latin typeface="Verdana"/>
                <a:cs typeface="Verdana"/>
              </a:rPr>
              <a:t>application</a:t>
            </a:r>
            <a:r>
              <a:rPr sz="850" spc="-20" dirty="0">
                <a:solidFill>
                  <a:srgbClr val="FFFFFF"/>
                </a:solidFill>
                <a:latin typeface="Verdana"/>
                <a:cs typeface="Verdana"/>
              </a:rPr>
              <a:t>s</a:t>
            </a:r>
            <a:r>
              <a:rPr sz="850" spc="-75" dirty="0">
                <a:solidFill>
                  <a:srgbClr val="FFFFFF"/>
                </a:solidFill>
                <a:latin typeface="Verdana"/>
                <a:cs typeface="Verdana"/>
              </a:rPr>
              <a:t> </a:t>
            </a:r>
            <a:r>
              <a:rPr sz="850" spc="-20" dirty="0">
                <a:solidFill>
                  <a:srgbClr val="FFFFFF"/>
                </a:solidFill>
                <a:latin typeface="Verdana"/>
                <a:cs typeface="Verdana"/>
              </a:rPr>
              <a:t>contribute</a:t>
            </a:r>
            <a:r>
              <a:rPr sz="850" spc="-75" dirty="0">
                <a:solidFill>
                  <a:srgbClr val="FFFFFF"/>
                </a:solidFill>
                <a:latin typeface="Verdana"/>
                <a:cs typeface="Verdana"/>
              </a:rPr>
              <a:t> </a:t>
            </a:r>
            <a:r>
              <a:rPr sz="850" spc="-15" dirty="0">
                <a:solidFill>
                  <a:srgbClr val="FFFFFF"/>
                </a:solidFill>
                <a:latin typeface="Verdana"/>
                <a:cs typeface="Verdana"/>
              </a:rPr>
              <a:t>to</a:t>
            </a:r>
            <a:r>
              <a:rPr sz="850" spc="-75" dirty="0">
                <a:solidFill>
                  <a:srgbClr val="FFFFFF"/>
                </a:solidFill>
                <a:latin typeface="Verdana"/>
                <a:cs typeface="Verdana"/>
              </a:rPr>
              <a:t> </a:t>
            </a:r>
            <a:r>
              <a:rPr sz="850" spc="-25" dirty="0">
                <a:solidFill>
                  <a:schemeClr val="accent1"/>
                </a:solidFill>
                <a:latin typeface="Verdana"/>
                <a:cs typeface="Verdana"/>
              </a:rPr>
              <a:t>proactive</a:t>
            </a:r>
            <a:endParaRPr sz="850" dirty="0">
              <a:solidFill>
                <a:schemeClr val="accent1"/>
              </a:solidFill>
              <a:latin typeface="Verdana"/>
              <a:cs typeface="Verdana"/>
            </a:endParaRPr>
          </a:p>
          <a:p>
            <a:pPr marR="5715" algn="r">
              <a:lnSpc>
                <a:spcPct val="100000"/>
              </a:lnSpc>
              <a:spcBef>
                <a:spcPts val="15"/>
              </a:spcBef>
            </a:pPr>
            <a:r>
              <a:rPr sz="850" spc="-35" dirty="0">
                <a:solidFill>
                  <a:srgbClr val="FFFFFF"/>
                </a:solidFill>
                <a:latin typeface="Verdana"/>
                <a:cs typeface="Verdana"/>
              </a:rPr>
              <a:t>security</a:t>
            </a:r>
            <a:r>
              <a:rPr sz="850" spc="-75" dirty="0">
                <a:solidFill>
                  <a:srgbClr val="FFFFFF"/>
                </a:solidFill>
                <a:latin typeface="Verdana"/>
                <a:cs typeface="Verdana"/>
              </a:rPr>
              <a:t> </a:t>
            </a:r>
            <a:r>
              <a:rPr sz="850" spc="-35" dirty="0">
                <a:solidFill>
                  <a:srgbClr val="FFFFFF"/>
                </a:solidFill>
                <a:latin typeface="Verdana"/>
                <a:cs typeface="Verdana"/>
              </a:rPr>
              <a:t>measures.</a:t>
            </a:r>
            <a:endParaRPr sz="850" dirty="0">
              <a:latin typeface="Verdana"/>
              <a:cs typeface="Verdana"/>
            </a:endParaRPr>
          </a:p>
        </p:txBody>
      </p:sp>
      <p:sp>
        <p:nvSpPr>
          <p:cNvPr id="12" name="object 12"/>
          <p:cNvSpPr/>
          <p:nvPr/>
        </p:nvSpPr>
        <p:spPr>
          <a:xfrm>
            <a:off x="4447032" y="1011605"/>
            <a:ext cx="1294130" cy="30480"/>
          </a:xfrm>
          <a:custGeom>
            <a:avLst/>
            <a:gdLst/>
            <a:ahLst/>
            <a:cxnLst/>
            <a:rect l="l" t="t" r="r" b="b"/>
            <a:pathLst>
              <a:path w="1294129" h="30480">
                <a:moveTo>
                  <a:pt x="1293863" y="0"/>
                </a:moveTo>
                <a:lnTo>
                  <a:pt x="0" y="0"/>
                </a:lnTo>
                <a:lnTo>
                  <a:pt x="0" y="30441"/>
                </a:lnTo>
                <a:lnTo>
                  <a:pt x="1293863" y="30441"/>
                </a:lnTo>
                <a:lnTo>
                  <a:pt x="1293863" y="0"/>
                </a:lnTo>
                <a:close/>
              </a:path>
            </a:pathLst>
          </a:custGeom>
          <a:solidFill>
            <a:srgbClr val="6FB0DA"/>
          </a:solidFill>
        </p:spPr>
        <p:txBody>
          <a:bodyPr wrap="square" lIns="0" tIns="0" rIns="0" bIns="0" rtlCol="0"/>
          <a:lstStyle/>
          <a:p>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512" y="0"/>
            <a:ext cx="820419" cy="853440"/>
          </a:xfrm>
          <a:custGeom>
            <a:avLst/>
            <a:gdLst/>
            <a:ahLst/>
            <a:cxnLst/>
            <a:rect l="l" t="t" r="r" b="b"/>
            <a:pathLst>
              <a:path w="820419" h="853440">
                <a:moveTo>
                  <a:pt x="522571" y="0"/>
                </a:moveTo>
                <a:lnTo>
                  <a:pt x="6352" y="0"/>
                </a:lnTo>
                <a:lnTo>
                  <a:pt x="0" y="6352"/>
                </a:lnTo>
                <a:lnTo>
                  <a:pt x="0" y="588633"/>
                </a:lnTo>
                <a:lnTo>
                  <a:pt x="264461" y="853095"/>
                </a:lnTo>
                <a:lnTo>
                  <a:pt x="820067" y="297490"/>
                </a:lnTo>
                <a:lnTo>
                  <a:pt x="522571" y="0"/>
                </a:lnTo>
                <a:close/>
              </a:path>
            </a:pathLst>
          </a:custGeom>
          <a:solidFill>
            <a:srgbClr val="484C67"/>
          </a:solidFill>
        </p:spPr>
        <p:txBody>
          <a:bodyPr wrap="square" lIns="0" tIns="0" rIns="0" bIns="0" rtlCol="0"/>
          <a:lstStyle/>
          <a:p>
            <a:endParaRPr/>
          </a:p>
        </p:txBody>
      </p:sp>
      <p:grpSp>
        <p:nvGrpSpPr>
          <p:cNvPr id="3" name="object 3"/>
          <p:cNvGrpSpPr/>
          <p:nvPr/>
        </p:nvGrpSpPr>
        <p:grpSpPr>
          <a:xfrm>
            <a:off x="1512" y="0"/>
            <a:ext cx="2413000" cy="3288029"/>
            <a:chOff x="1512" y="0"/>
            <a:chExt cx="2413000" cy="3288029"/>
          </a:xfrm>
        </p:grpSpPr>
        <p:sp>
          <p:nvSpPr>
            <p:cNvPr id="4" name="object 4"/>
            <p:cNvSpPr/>
            <p:nvPr/>
          </p:nvSpPr>
          <p:spPr>
            <a:xfrm>
              <a:off x="317647" y="2034374"/>
              <a:ext cx="2061210" cy="1254125"/>
            </a:xfrm>
            <a:custGeom>
              <a:avLst/>
              <a:gdLst/>
              <a:ahLst/>
              <a:cxnLst/>
              <a:rect l="l" t="t" r="r" b="b"/>
              <a:pathLst>
                <a:path w="2061210" h="1254125">
                  <a:moveTo>
                    <a:pt x="1030922" y="0"/>
                  </a:moveTo>
                  <a:lnTo>
                    <a:pt x="0" y="1030520"/>
                  </a:lnTo>
                  <a:lnTo>
                    <a:pt x="223138" y="1253572"/>
                  </a:lnTo>
                  <a:lnTo>
                    <a:pt x="1838088" y="1253572"/>
                  </a:lnTo>
                  <a:lnTo>
                    <a:pt x="2061054" y="1030520"/>
                  </a:lnTo>
                  <a:lnTo>
                    <a:pt x="1030922" y="0"/>
                  </a:lnTo>
                  <a:close/>
                </a:path>
              </a:pathLst>
            </a:custGeom>
            <a:solidFill>
              <a:srgbClr val="484C67"/>
            </a:solidFill>
          </p:spPr>
          <p:txBody>
            <a:bodyPr wrap="square" lIns="0" tIns="0" rIns="0" bIns="0" rtlCol="0"/>
            <a:lstStyle/>
            <a:p>
              <a:endParaRPr/>
            </a:p>
          </p:txBody>
        </p:sp>
        <p:sp>
          <p:nvSpPr>
            <p:cNvPr id="5" name="object 5"/>
            <p:cNvSpPr/>
            <p:nvPr/>
          </p:nvSpPr>
          <p:spPr>
            <a:xfrm>
              <a:off x="1512" y="957239"/>
              <a:ext cx="1294765" cy="2061210"/>
            </a:xfrm>
            <a:custGeom>
              <a:avLst/>
              <a:gdLst/>
              <a:ahLst/>
              <a:cxnLst/>
              <a:rect l="l" t="t" r="r" b="b"/>
              <a:pathLst>
                <a:path w="1294765" h="2061210">
                  <a:moveTo>
                    <a:pt x="263949" y="0"/>
                  </a:moveTo>
                  <a:lnTo>
                    <a:pt x="0" y="264053"/>
                  </a:lnTo>
                  <a:lnTo>
                    <a:pt x="0" y="1797205"/>
                  </a:lnTo>
                  <a:lnTo>
                    <a:pt x="263949" y="2061054"/>
                  </a:lnTo>
                  <a:lnTo>
                    <a:pt x="1294482" y="1030925"/>
                  </a:lnTo>
                  <a:lnTo>
                    <a:pt x="263949" y="0"/>
                  </a:lnTo>
                  <a:close/>
                </a:path>
              </a:pathLst>
            </a:custGeom>
            <a:solidFill>
              <a:srgbClr val="6FB0DA"/>
            </a:solidFill>
          </p:spPr>
          <p:txBody>
            <a:bodyPr wrap="square" lIns="0" tIns="0" rIns="0" bIns="0" rtlCol="0"/>
            <a:lstStyle/>
            <a:p>
              <a:endParaRPr dirty="0"/>
            </a:p>
          </p:txBody>
        </p:sp>
        <p:pic>
          <p:nvPicPr>
            <p:cNvPr id="6" name="object 6"/>
            <p:cNvPicPr/>
            <p:nvPr/>
          </p:nvPicPr>
          <p:blipFill>
            <a:blip r:embed="rId2" cstate="print"/>
            <a:stretch>
              <a:fillRect/>
            </a:stretch>
          </p:blipFill>
          <p:spPr>
            <a:xfrm>
              <a:off x="377321" y="0"/>
              <a:ext cx="2036670" cy="1933538"/>
            </a:xfrm>
            <a:prstGeom prst="rect">
              <a:avLst/>
            </a:prstGeom>
          </p:spPr>
        </p:pic>
      </p:grpSp>
      <p:sp>
        <p:nvSpPr>
          <p:cNvPr id="7" name="object 7"/>
          <p:cNvSpPr txBox="1">
            <a:spLocks noGrp="1"/>
          </p:cNvSpPr>
          <p:nvPr>
            <p:ph type="title"/>
          </p:nvPr>
        </p:nvSpPr>
        <p:spPr>
          <a:xfrm>
            <a:off x="2746537" y="353890"/>
            <a:ext cx="2788920" cy="354330"/>
          </a:xfrm>
          <a:prstGeom prst="rect">
            <a:avLst/>
          </a:prstGeom>
        </p:spPr>
        <p:txBody>
          <a:bodyPr vert="horz" wrap="square" lIns="0" tIns="13335" rIns="0" bIns="0" rtlCol="0">
            <a:spAutoFit/>
          </a:bodyPr>
          <a:lstStyle/>
          <a:p>
            <a:pPr marL="12700">
              <a:lnSpc>
                <a:spcPct val="100000"/>
              </a:lnSpc>
              <a:spcBef>
                <a:spcPts val="105"/>
              </a:spcBef>
            </a:pPr>
            <a:r>
              <a:rPr sz="2150" spc="70" dirty="0"/>
              <a:t>Future</a:t>
            </a:r>
            <a:r>
              <a:rPr sz="2150" spc="20" dirty="0"/>
              <a:t> </a:t>
            </a:r>
            <a:r>
              <a:rPr sz="2150" spc="110" dirty="0"/>
              <a:t>Developments</a:t>
            </a:r>
            <a:endParaRPr sz="2150"/>
          </a:p>
        </p:txBody>
      </p:sp>
      <p:sp>
        <p:nvSpPr>
          <p:cNvPr id="10" name="object 10"/>
          <p:cNvSpPr txBox="1"/>
          <p:nvPr/>
        </p:nvSpPr>
        <p:spPr>
          <a:xfrm>
            <a:off x="2678987" y="1175067"/>
            <a:ext cx="2230120" cy="945515"/>
          </a:xfrm>
          <a:prstGeom prst="rect">
            <a:avLst/>
          </a:prstGeom>
        </p:spPr>
        <p:txBody>
          <a:bodyPr vert="horz" wrap="square" lIns="0" tIns="12065" rIns="0" bIns="0" rtlCol="0">
            <a:spAutoFit/>
          </a:bodyPr>
          <a:lstStyle/>
          <a:p>
            <a:pPr marL="12700" marR="5080">
              <a:lnSpc>
                <a:spcPct val="101400"/>
              </a:lnSpc>
              <a:spcBef>
                <a:spcPts val="95"/>
              </a:spcBef>
            </a:pPr>
            <a:r>
              <a:rPr sz="850" spc="-35" dirty="0">
                <a:solidFill>
                  <a:srgbClr val="FFFFFF"/>
                </a:solidFill>
                <a:latin typeface="Verdana"/>
                <a:cs typeface="Verdana"/>
              </a:rPr>
              <a:t>Th</a:t>
            </a:r>
            <a:r>
              <a:rPr sz="850" spc="-25" dirty="0">
                <a:solidFill>
                  <a:srgbClr val="FFFFFF"/>
                </a:solidFill>
                <a:latin typeface="Verdana"/>
                <a:cs typeface="Verdana"/>
              </a:rPr>
              <a:t>e</a:t>
            </a:r>
            <a:r>
              <a:rPr sz="850" spc="-75" dirty="0">
                <a:solidFill>
                  <a:srgbClr val="FFFFFF"/>
                </a:solidFill>
                <a:latin typeface="Verdana"/>
                <a:cs typeface="Verdana"/>
              </a:rPr>
              <a:t> </a:t>
            </a:r>
            <a:r>
              <a:rPr sz="850" spc="-15" dirty="0">
                <a:solidFill>
                  <a:srgbClr val="FFFFFF"/>
                </a:solidFill>
                <a:latin typeface="Verdana"/>
                <a:cs typeface="Verdana"/>
              </a:rPr>
              <a:t>future</a:t>
            </a:r>
            <a:r>
              <a:rPr sz="850" spc="-75" dirty="0">
                <a:solidFill>
                  <a:srgbClr val="FFFFFF"/>
                </a:solidFill>
                <a:latin typeface="Verdana"/>
                <a:cs typeface="Verdana"/>
              </a:rPr>
              <a:t> </a:t>
            </a:r>
            <a:r>
              <a:rPr sz="850" spc="-5" dirty="0">
                <a:solidFill>
                  <a:srgbClr val="FFFFFF"/>
                </a:solidFill>
                <a:latin typeface="Verdana"/>
                <a:cs typeface="Verdana"/>
              </a:rPr>
              <a:t>of</a:t>
            </a:r>
            <a:r>
              <a:rPr sz="850" spc="-75" dirty="0">
                <a:solidFill>
                  <a:srgbClr val="FFFFFF"/>
                </a:solidFill>
                <a:latin typeface="Verdana"/>
                <a:cs typeface="Verdana"/>
              </a:rPr>
              <a:t> </a:t>
            </a:r>
            <a:r>
              <a:rPr sz="850" spc="-30" dirty="0">
                <a:solidFill>
                  <a:srgbClr val="FFFFFF"/>
                </a:solidFill>
                <a:latin typeface="Verdana"/>
                <a:cs typeface="Verdana"/>
              </a:rPr>
              <a:t>object</a:t>
            </a:r>
            <a:r>
              <a:rPr sz="850" spc="-75" dirty="0">
                <a:solidFill>
                  <a:srgbClr val="FFFFFF"/>
                </a:solidFill>
                <a:latin typeface="Verdana"/>
                <a:cs typeface="Verdana"/>
              </a:rPr>
              <a:t> </a:t>
            </a:r>
            <a:r>
              <a:rPr sz="850" spc="-20" dirty="0">
                <a:solidFill>
                  <a:srgbClr val="FFFFFF"/>
                </a:solidFill>
                <a:latin typeface="Verdana"/>
                <a:cs typeface="Verdana"/>
              </a:rPr>
              <a:t>detection</a:t>
            </a:r>
            <a:r>
              <a:rPr sz="850" spc="-75" dirty="0">
                <a:solidFill>
                  <a:srgbClr val="FFFFFF"/>
                </a:solidFill>
                <a:latin typeface="Verdana"/>
                <a:cs typeface="Verdana"/>
              </a:rPr>
              <a:t> </a:t>
            </a:r>
            <a:r>
              <a:rPr sz="850" spc="-15" dirty="0">
                <a:solidFill>
                  <a:srgbClr val="FFFFFF"/>
                </a:solidFill>
                <a:latin typeface="Verdana"/>
                <a:cs typeface="Verdana"/>
              </a:rPr>
              <a:t>in</a:t>
            </a:r>
            <a:r>
              <a:rPr sz="850" spc="-75" dirty="0">
                <a:solidFill>
                  <a:srgbClr val="FFFFFF"/>
                </a:solidFill>
                <a:latin typeface="Verdana"/>
                <a:cs typeface="Verdana"/>
              </a:rPr>
              <a:t> </a:t>
            </a:r>
            <a:r>
              <a:rPr sz="850" spc="-20" dirty="0">
                <a:solidFill>
                  <a:srgbClr val="FFFFFF"/>
                </a:solidFill>
                <a:latin typeface="Verdana"/>
                <a:cs typeface="Verdana"/>
              </a:rPr>
              <a:t>video  </a:t>
            </a:r>
            <a:r>
              <a:rPr sz="850" spc="-30" dirty="0">
                <a:solidFill>
                  <a:srgbClr val="FFFFFF"/>
                </a:solidFill>
                <a:latin typeface="Verdana"/>
                <a:cs typeface="Verdana"/>
              </a:rPr>
              <a:t>surveillance</a:t>
            </a:r>
            <a:r>
              <a:rPr sz="850" spc="-75" dirty="0">
                <a:solidFill>
                  <a:srgbClr val="FFFFFF"/>
                </a:solidFill>
                <a:latin typeface="Verdana"/>
                <a:cs typeface="Verdana"/>
              </a:rPr>
              <a:t> </a:t>
            </a:r>
            <a:r>
              <a:rPr sz="850" spc="-40" dirty="0">
                <a:solidFill>
                  <a:srgbClr val="FFFFFF"/>
                </a:solidFill>
                <a:latin typeface="Verdana"/>
                <a:cs typeface="Verdana"/>
              </a:rPr>
              <a:t>system</a:t>
            </a:r>
            <a:r>
              <a:rPr sz="850" spc="-35" dirty="0">
                <a:solidFill>
                  <a:srgbClr val="FFFFFF"/>
                </a:solidFill>
                <a:latin typeface="Verdana"/>
                <a:cs typeface="Verdana"/>
              </a:rPr>
              <a:t>s</a:t>
            </a:r>
            <a:r>
              <a:rPr sz="850" spc="-75" dirty="0">
                <a:solidFill>
                  <a:srgbClr val="FFFFFF"/>
                </a:solidFill>
                <a:latin typeface="Verdana"/>
                <a:cs typeface="Verdana"/>
              </a:rPr>
              <a:t> </a:t>
            </a:r>
            <a:r>
              <a:rPr sz="850" spc="-10" dirty="0">
                <a:solidFill>
                  <a:srgbClr val="FFFFFF"/>
                </a:solidFill>
                <a:latin typeface="Verdana"/>
                <a:cs typeface="Verdana"/>
              </a:rPr>
              <a:t>holds</a:t>
            </a:r>
            <a:r>
              <a:rPr sz="850" spc="-75" dirty="0">
                <a:solidFill>
                  <a:srgbClr val="FFFFFF"/>
                </a:solidFill>
                <a:latin typeface="Verdana"/>
                <a:cs typeface="Verdana"/>
              </a:rPr>
              <a:t> </a:t>
            </a:r>
            <a:r>
              <a:rPr sz="850" spc="-15" dirty="0">
                <a:solidFill>
                  <a:srgbClr val="FFFFFF"/>
                </a:solidFill>
                <a:latin typeface="Verdana"/>
                <a:cs typeface="Verdana"/>
              </a:rPr>
              <a:t>promise</a:t>
            </a:r>
            <a:r>
              <a:rPr sz="850" spc="-75" dirty="0">
                <a:solidFill>
                  <a:srgbClr val="FFFFFF"/>
                </a:solidFill>
                <a:latin typeface="Verdana"/>
                <a:cs typeface="Verdana"/>
              </a:rPr>
              <a:t> </a:t>
            </a:r>
            <a:r>
              <a:rPr sz="850" spc="-5" dirty="0">
                <a:solidFill>
                  <a:srgbClr val="FFFFFF"/>
                </a:solidFill>
                <a:latin typeface="Verdana"/>
                <a:cs typeface="Verdana"/>
              </a:rPr>
              <a:t>for  </a:t>
            </a:r>
            <a:r>
              <a:rPr sz="850" spc="-15" dirty="0">
                <a:solidFill>
                  <a:schemeClr val="accent1"/>
                </a:solidFill>
                <a:latin typeface="Verdana"/>
                <a:cs typeface="Verdana"/>
              </a:rPr>
              <a:t>further </a:t>
            </a:r>
            <a:r>
              <a:rPr sz="850" spc="-35" dirty="0">
                <a:solidFill>
                  <a:schemeClr val="accent1"/>
                </a:solidFill>
                <a:latin typeface="Verdana"/>
                <a:cs typeface="Verdana"/>
              </a:rPr>
              <a:t>advancements </a:t>
            </a:r>
            <a:r>
              <a:rPr sz="850" spc="-15" dirty="0">
                <a:solidFill>
                  <a:srgbClr val="FFFFFF"/>
                </a:solidFill>
                <a:latin typeface="Verdana"/>
                <a:cs typeface="Verdana"/>
              </a:rPr>
              <a:t>in </a:t>
            </a:r>
            <a:r>
              <a:rPr sz="850" spc="-45" dirty="0">
                <a:solidFill>
                  <a:srgbClr val="FFFFFF"/>
                </a:solidFill>
                <a:latin typeface="Verdana"/>
                <a:cs typeface="Verdana"/>
              </a:rPr>
              <a:t>accuracy, real- </a:t>
            </a:r>
            <a:r>
              <a:rPr sz="850" spc="-40" dirty="0">
                <a:solidFill>
                  <a:srgbClr val="FFFFFF"/>
                </a:solidFill>
                <a:latin typeface="Verdana"/>
                <a:cs typeface="Verdana"/>
              </a:rPr>
              <a:t> </a:t>
            </a:r>
            <a:r>
              <a:rPr sz="850" spc="-25" dirty="0">
                <a:solidFill>
                  <a:srgbClr val="FFFFFF"/>
                </a:solidFill>
                <a:latin typeface="Verdana"/>
                <a:cs typeface="Verdana"/>
              </a:rPr>
              <a:t>time</a:t>
            </a:r>
            <a:r>
              <a:rPr sz="850" spc="-75" dirty="0">
                <a:solidFill>
                  <a:srgbClr val="FFFFFF"/>
                </a:solidFill>
                <a:latin typeface="Verdana"/>
                <a:cs typeface="Verdana"/>
              </a:rPr>
              <a:t> </a:t>
            </a:r>
            <a:r>
              <a:rPr sz="850" spc="-30" dirty="0">
                <a:solidFill>
                  <a:srgbClr val="FFFFFF"/>
                </a:solidFill>
                <a:latin typeface="Verdana"/>
                <a:cs typeface="Verdana"/>
              </a:rPr>
              <a:t>processing,</a:t>
            </a:r>
            <a:r>
              <a:rPr sz="850" spc="-70" dirty="0">
                <a:solidFill>
                  <a:srgbClr val="FFFFFF"/>
                </a:solidFill>
                <a:latin typeface="Verdana"/>
                <a:cs typeface="Verdana"/>
              </a:rPr>
              <a:t> </a:t>
            </a:r>
            <a:r>
              <a:rPr sz="850" spc="-20" dirty="0">
                <a:solidFill>
                  <a:srgbClr val="FFFFFF"/>
                </a:solidFill>
                <a:latin typeface="Verdana"/>
                <a:cs typeface="Verdana"/>
              </a:rPr>
              <a:t>and</a:t>
            </a:r>
            <a:r>
              <a:rPr sz="850" spc="-75" dirty="0">
                <a:solidFill>
                  <a:srgbClr val="FFFFFF"/>
                </a:solidFill>
                <a:latin typeface="Verdana"/>
                <a:cs typeface="Verdana"/>
              </a:rPr>
              <a:t> </a:t>
            </a:r>
            <a:r>
              <a:rPr sz="850" spc="-25" dirty="0">
                <a:solidFill>
                  <a:srgbClr val="FFFFFF"/>
                </a:solidFill>
                <a:latin typeface="Verdana"/>
                <a:cs typeface="Verdana"/>
              </a:rPr>
              <a:t>integration</a:t>
            </a:r>
            <a:r>
              <a:rPr sz="850" spc="-70" dirty="0">
                <a:solidFill>
                  <a:srgbClr val="FFFFFF"/>
                </a:solidFill>
                <a:latin typeface="Verdana"/>
                <a:cs typeface="Verdana"/>
              </a:rPr>
              <a:t> </a:t>
            </a:r>
            <a:r>
              <a:rPr sz="850" spc="-20" dirty="0">
                <a:solidFill>
                  <a:srgbClr val="FFFFFF"/>
                </a:solidFill>
                <a:latin typeface="Verdana"/>
                <a:cs typeface="Verdana"/>
              </a:rPr>
              <a:t>with</a:t>
            </a:r>
            <a:r>
              <a:rPr sz="850" spc="-75" dirty="0">
                <a:solidFill>
                  <a:srgbClr val="FFFFFF"/>
                </a:solidFill>
                <a:latin typeface="Verdana"/>
                <a:cs typeface="Verdana"/>
              </a:rPr>
              <a:t> </a:t>
            </a:r>
            <a:r>
              <a:rPr sz="850" spc="-15" dirty="0">
                <a:solidFill>
                  <a:srgbClr val="FFFFFF"/>
                </a:solidFill>
                <a:latin typeface="Verdana"/>
                <a:cs typeface="Verdana"/>
              </a:rPr>
              <a:t>other </a:t>
            </a:r>
            <a:r>
              <a:rPr sz="850" spc="-285" dirty="0">
                <a:solidFill>
                  <a:srgbClr val="FFFFFF"/>
                </a:solidFill>
                <a:latin typeface="Verdana"/>
                <a:cs typeface="Verdana"/>
              </a:rPr>
              <a:t> </a:t>
            </a:r>
            <a:r>
              <a:rPr sz="850" spc="-35" dirty="0">
                <a:solidFill>
                  <a:srgbClr val="FFFFFF"/>
                </a:solidFill>
                <a:latin typeface="Verdana"/>
                <a:cs typeface="Verdana"/>
              </a:rPr>
              <a:t>security </a:t>
            </a:r>
            <a:r>
              <a:rPr sz="850" spc="-25" dirty="0">
                <a:solidFill>
                  <a:srgbClr val="FFFFFF"/>
                </a:solidFill>
                <a:latin typeface="Verdana"/>
                <a:cs typeface="Verdana"/>
              </a:rPr>
              <a:t>technologies. </a:t>
            </a:r>
            <a:r>
              <a:rPr sz="850" spc="-30" dirty="0">
                <a:solidFill>
                  <a:srgbClr val="FFFFFF"/>
                </a:solidFill>
                <a:latin typeface="Verdana"/>
                <a:cs typeface="Verdana"/>
              </a:rPr>
              <a:t>These </a:t>
            </a:r>
            <a:r>
              <a:rPr sz="850" spc="-25" dirty="0">
                <a:solidFill>
                  <a:srgbClr val="FFFFFF"/>
                </a:solidFill>
                <a:latin typeface="Verdana"/>
                <a:cs typeface="Verdana"/>
              </a:rPr>
              <a:t>developments </a:t>
            </a:r>
            <a:r>
              <a:rPr sz="850" spc="-285" dirty="0">
                <a:solidFill>
                  <a:srgbClr val="FFFFFF"/>
                </a:solidFill>
                <a:latin typeface="Verdana"/>
                <a:cs typeface="Verdana"/>
              </a:rPr>
              <a:t> </a:t>
            </a:r>
            <a:r>
              <a:rPr sz="850" spc="-20" dirty="0">
                <a:solidFill>
                  <a:srgbClr val="FFFFFF"/>
                </a:solidFill>
                <a:latin typeface="Verdana"/>
                <a:cs typeface="Verdana"/>
              </a:rPr>
              <a:t>will</a:t>
            </a:r>
            <a:r>
              <a:rPr sz="850" spc="-75" dirty="0">
                <a:solidFill>
                  <a:srgbClr val="FFFFFF"/>
                </a:solidFill>
                <a:latin typeface="Verdana"/>
                <a:cs typeface="Verdana"/>
              </a:rPr>
              <a:t> </a:t>
            </a:r>
            <a:r>
              <a:rPr sz="850" spc="-20" dirty="0">
                <a:solidFill>
                  <a:srgbClr val="FFFFFF"/>
                </a:solidFill>
                <a:latin typeface="Verdana"/>
                <a:cs typeface="Verdana"/>
              </a:rPr>
              <a:t>continue</a:t>
            </a:r>
            <a:r>
              <a:rPr sz="850" spc="-75" dirty="0">
                <a:solidFill>
                  <a:srgbClr val="FFFFFF"/>
                </a:solidFill>
                <a:latin typeface="Verdana"/>
                <a:cs typeface="Verdana"/>
              </a:rPr>
              <a:t> </a:t>
            </a:r>
            <a:r>
              <a:rPr sz="850" spc="-15" dirty="0">
                <a:solidFill>
                  <a:srgbClr val="FFFFFF"/>
                </a:solidFill>
                <a:latin typeface="Verdana"/>
                <a:cs typeface="Verdana"/>
              </a:rPr>
              <a:t>to</a:t>
            </a:r>
            <a:r>
              <a:rPr sz="850" spc="-75" dirty="0">
                <a:solidFill>
                  <a:srgbClr val="FFFFFF"/>
                </a:solidFill>
                <a:latin typeface="Verdana"/>
                <a:cs typeface="Verdana"/>
              </a:rPr>
              <a:t> </a:t>
            </a:r>
            <a:r>
              <a:rPr sz="850" spc="-25" dirty="0">
                <a:solidFill>
                  <a:schemeClr val="accent1"/>
                </a:solidFill>
                <a:latin typeface="Verdana"/>
                <a:cs typeface="Verdana"/>
              </a:rPr>
              <a:t>strengthen</a:t>
            </a:r>
            <a:r>
              <a:rPr sz="850" spc="-75" dirty="0">
                <a:solidFill>
                  <a:schemeClr val="accent1"/>
                </a:solidFill>
                <a:latin typeface="Verdana"/>
                <a:cs typeface="Verdana"/>
              </a:rPr>
              <a:t> </a:t>
            </a:r>
            <a:r>
              <a:rPr sz="850" spc="-30" dirty="0">
                <a:solidFill>
                  <a:srgbClr val="FFFFFF"/>
                </a:solidFill>
                <a:latin typeface="Verdana"/>
                <a:cs typeface="Verdana"/>
              </a:rPr>
              <a:t>security  </a:t>
            </a:r>
            <a:r>
              <a:rPr sz="850" spc="-35" dirty="0">
                <a:solidFill>
                  <a:srgbClr val="FFFFFF"/>
                </a:solidFill>
                <a:latin typeface="Verdana"/>
                <a:cs typeface="Verdana"/>
              </a:rPr>
              <a:t>measures.</a:t>
            </a:r>
            <a:endParaRPr sz="850" dirty="0">
              <a:latin typeface="Verdana"/>
              <a:cs typeface="Verdana"/>
            </a:endParaRPr>
          </a:p>
        </p:txBody>
      </p:sp>
      <p:sp>
        <p:nvSpPr>
          <p:cNvPr id="11" name="object 11"/>
          <p:cNvSpPr/>
          <p:nvPr/>
        </p:nvSpPr>
        <p:spPr>
          <a:xfrm>
            <a:off x="2746578" y="877277"/>
            <a:ext cx="1141730" cy="30480"/>
          </a:xfrm>
          <a:custGeom>
            <a:avLst/>
            <a:gdLst/>
            <a:ahLst/>
            <a:cxnLst/>
            <a:rect l="l" t="t" r="r" b="b"/>
            <a:pathLst>
              <a:path w="1141729" h="30480">
                <a:moveTo>
                  <a:pt x="1141641" y="0"/>
                </a:moveTo>
                <a:lnTo>
                  <a:pt x="0" y="0"/>
                </a:lnTo>
                <a:lnTo>
                  <a:pt x="0" y="30454"/>
                </a:lnTo>
                <a:lnTo>
                  <a:pt x="1141641" y="30454"/>
                </a:lnTo>
                <a:lnTo>
                  <a:pt x="1141641" y="0"/>
                </a:lnTo>
                <a:close/>
              </a:path>
            </a:pathLst>
          </a:custGeom>
          <a:solidFill>
            <a:srgbClr val="6FB0DA"/>
          </a:solidFill>
        </p:spPr>
        <p:txBody>
          <a:bodyPr wrap="square" lIns="0" tIns="0" rIns="0" bIns="0" rtlCol="0"/>
          <a:lstStyle/>
          <a:p>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636172" y="0"/>
            <a:ext cx="1111250" cy="617220"/>
            <a:chOff x="3636172" y="0"/>
            <a:chExt cx="1111250" cy="617220"/>
          </a:xfrm>
        </p:grpSpPr>
        <p:sp>
          <p:nvSpPr>
            <p:cNvPr id="3" name="object 3"/>
            <p:cNvSpPr/>
            <p:nvPr/>
          </p:nvSpPr>
          <p:spPr>
            <a:xfrm>
              <a:off x="3807256" y="0"/>
              <a:ext cx="940435" cy="617220"/>
            </a:xfrm>
            <a:custGeom>
              <a:avLst/>
              <a:gdLst/>
              <a:ahLst/>
              <a:cxnLst/>
              <a:rect l="l" t="t" r="r" b="b"/>
              <a:pathLst>
                <a:path w="940435" h="617220">
                  <a:moveTo>
                    <a:pt x="878825" y="0"/>
                  </a:moveTo>
                  <a:lnTo>
                    <a:pt x="233037" y="0"/>
                  </a:lnTo>
                  <a:lnTo>
                    <a:pt x="0" y="233049"/>
                  </a:lnTo>
                  <a:lnTo>
                    <a:pt x="384505" y="616768"/>
                  </a:lnTo>
                  <a:lnTo>
                    <a:pt x="940112" y="61185"/>
                  </a:lnTo>
                  <a:lnTo>
                    <a:pt x="878825" y="0"/>
                  </a:lnTo>
                  <a:close/>
                </a:path>
              </a:pathLst>
            </a:custGeom>
            <a:solidFill>
              <a:srgbClr val="484C67"/>
            </a:solidFill>
          </p:spPr>
          <p:txBody>
            <a:bodyPr wrap="square" lIns="0" tIns="0" rIns="0" bIns="0" rtlCol="0"/>
            <a:lstStyle/>
            <a:p>
              <a:endParaRPr/>
            </a:p>
          </p:txBody>
        </p:sp>
        <p:sp>
          <p:nvSpPr>
            <p:cNvPr id="4" name="object 4"/>
            <p:cNvSpPr/>
            <p:nvPr/>
          </p:nvSpPr>
          <p:spPr>
            <a:xfrm>
              <a:off x="3636172" y="0"/>
              <a:ext cx="465455" cy="263525"/>
            </a:xfrm>
            <a:custGeom>
              <a:avLst/>
              <a:gdLst/>
              <a:ahLst/>
              <a:cxnLst/>
              <a:rect l="l" t="t" r="r" b="b"/>
              <a:pathLst>
                <a:path w="465454" h="263525">
                  <a:moveTo>
                    <a:pt x="464890" y="0"/>
                  </a:moveTo>
                  <a:lnTo>
                    <a:pt x="61173" y="0"/>
                  </a:lnTo>
                  <a:lnTo>
                    <a:pt x="0" y="61173"/>
                  </a:lnTo>
                  <a:lnTo>
                    <a:pt x="201472" y="263426"/>
                  </a:lnTo>
                  <a:lnTo>
                    <a:pt x="464890" y="0"/>
                  </a:lnTo>
                  <a:close/>
                </a:path>
              </a:pathLst>
            </a:custGeom>
            <a:solidFill>
              <a:srgbClr val="6FB0DA"/>
            </a:solidFill>
          </p:spPr>
          <p:txBody>
            <a:bodyPr wrap="square" lIns="0" tIns="0" rIns="0" bIns="0" rtlCol="0"/>
            <a:lstStyle/>
            <a:p>
              <a:endParaRPr/>
            </a:p>
          </p:txBody>
        </p:sp>
      </p:grpSp>
      <p:grpSp>
        <p:nvGrpSpPr>
          <p:cNvPr id="5" name="object 5"/>
          <p:cNvGrpSpPr/>
          <p:nvPr/>
        </p:nvGrpSpPr>
        <p:grpSpPr>
          <a:xfrm>
            <a:off x="1512" y="0"/>
            <a:ext cx="2156460" cy="2384425"/>
            <a:chOff x="1512" y="0"/>
            <a:chExt cx="2156460" cy="2384425"/>
          </a:xfrm>
        </p:grpSpPr>
        <p:sp>
          <p:nvSpPr>
            <p:cNvPr id="6" name="object 6"/>
            <p:cNvSpPr/>
            <p:nvPr/>
          </p:nvSpPr>
          <p:spPr>
            <a:xfrm>
              <a:off x="1706462" y="0"/>
              <a:ext cx="451484" cy="389890"/>
            </a:xfrm>
            <a:custGeom>
              <a:avLst/>
              <a:gdLst/>
              <a:ahLst/>
              <a:cxnLst/>
              <a:rect l="l" t="t" r="r" b="b"/>
              <a:pathLst>
                <a:path w="451485" h="389890">
                  <a:moveTo>
                    <a:pt x="451374" y="0"/>
                  </a:moveTo>
                  <a:lnTo>
                    <a:pt x="327853" y="0"/>
                  </a:lnTo>
                  <a:lnTo>
                    <a:pt x="0" y="328147"/>
                  </a:lnTo>
                  <a:lnTo>
                    <a:pt x="61438" y="389582"/>
                  </a:lnTo>
                  <a:lnTo>
                    <a:pt x="451374" y="0"/>
                  </a:lnTo>
                  <a:close/>
                </a:path>
              </a:pathLst>
            </a:custGeom>
            <a:solidFill>
              <a:srgbClr val="6FB0DA"/>
            </a:solidFill>
          </p:spPr>
          <p:txBody>
            <a:bodyPr wrap="square" lIns="0" tIns="0" rIns="0" bIns="0" rtlCol="0"/>
            <a:lstStyle/>
            <a:p>
              <a:endParaRPr/>
            </a:p>
          </p:txBody>
        </p:sp>
        <p:sp>
          <p:nvSpPr>
            <p:cNvPr id="7" name="object 7"/>
            <p:cNvSpPr/>
            <p:nvPr/>
          </p:nvSpPr>
          <p:spPr>
            <a:xfrm>
              <a:off x="922592" y="193548"/>
              <a:ext cx="1111250" cy="1111250"/>
            </a:xfrm>
            <a:custGeom>
              <a:avLst/>
              <a:gdLst/>
              <a:ahLst/>
              <a:cxnLst/>
              <a:rect l="l" t="t" r="r" b="b"/>
              <a:pathLst>
                <a:path w="1111250" h="1111250">
                  <a:moveTo>
                    <a:pt x="555997" y="0"/>
                  </a:moveTo>
                  <a:lnTo>
                    <a:pt x="0" y="555604"/>
                  </a:lnTo>
                  <a:lnTo>
                    <a:pt x="555997" y="1111209"/>
                  </a:lnTo>
                  <a:lnTo>
                    <a:pt x="1111197" y="555604"/>
                  </a:lnTo>
                  <a:lnTo>
                    <a:pt x="555997" y="0"/>
                  </a:lnTo>
                  <a:close/>
                </a:path>
              </a:pathLst>
            </a:custGeom>
            <a:solidFill>
              <a:srgbClr val="484C67"/>
            </a:solidFill>
          </p:spPr>
          <p:txBody>
            <a:bodyPr wrap="square" lIns="0" tIns="0" rIns="0" bIns="0" rtlCol="0"/>
            <a:lstStyle/>
            <a:p>
              <a:endParaRPr/>
            </a:p>
          </p:txBody>
        </p:sp>
        <p:sp>
          <p:nvSpPr>
            <p:cNvPr id="8" name="object 8"/>
            <p:cNvSpPr/>
            <p:nvPr/>
          </p:nvSpPr>
          <p:spPr>
            <a:xfrm>
              <a:off x="1512" y="322993"/>
              <a:ext cx="1429385" cy="2061210"/>
            </a:xfrm>
            <a:custGeom>
              <a:avLst/>
              <a:gdLst/>
              <a:ahLst/>
              <a:cxnLst/>
              <a:rect l="l" t="t" r="r" b="b"/>
              <a:pathLst>
                <a:path w="1429385" h="2061210">
                  <a:moveTo>
                    <a:pt x="398644" y="0"/>
                  </a:moveTo>
                  <a:lnTo>
                    <a:pt x="0" y="398644"/>
                  </a:lnTo>
                  <a:lnTo>
                    <a:pt x="0" y="1662717"/>
                  </a:lnTo>
                  <a:lnTo>
                    <a:pt x="398644" y="2061054"/>
                  </a:lnTo>
                  <a:lnTo>
                    <a:pt x="1428774" y="1030924"/>
                  </a:lnTo>
                  <a:lnTo>
                    <a:pt x="398644" y="0"/>
                  </a:lnTo>
                  <a:close/>
                </a:path>
              </a:pathLst>
            </a:custGeom>
            <a:solidFill>
              <a:srgbClr val="6FB0DA"/>
            </a:solidFill>
          </p:spPr>
          <p:txBody>
            <a:bodyPr wrap="square" lIns="0" tIns="0" rIns="0" bIns="0" rtlCol="0"/>
            <a:lstStyle/>
            <a:p>
              <a:endParaRPr/>
            </a:p>
          </p:txBody>
        </p:sp>
      </p:grpSp>
      <p:sp>
        <p:nvSpPr>
          <p:cNvPr id="9" name="object 9"/>
          <p:cNvSpPr/>
          <p:nvPr/>
        </p:nvSpPr>
        <p:spPr>
          <a:xfrm>
            <a:off x="4247449" y="0"/>
            <a:ext cx="1599565" cy="1703705"/>
          </a:xfrm>
          <a:custGeom>
            <a:avLst/>
            <a:gdLst/>
            <a:ahLst/>
            <a:cxnLst/>
            <a:rect l="l" t="t" r="r" b="b"/>
            <a:pathLst>
              <a:path w="1599564" h="1703705">
                <a:moveTo>
                  <a:pt x="1388727" y="0"/>
                </a:moveTo>
                <a:lnTo>
                  <a:pt x="672847" y="0"/>
                </a:lnTo>
                <a:lnTo>
                  <a:pt x="0" y="672333"/>
                </a:lnTo>
                <a:lnTo>
                  <a:pt x="1030925" y="1703259"/>
                </a:lnTo>
                <a:lnTo>
                  <a:pt x="1599294" y="1134452"/>
                </a:lnTo>
                <a:lnTo>
                  <a:pt x="1599294" y="210568"/>
                </a:lnTo>
                <a:lnTo>
                  <a:pt x="1388727" y="0"/>
                </a:lnTo>
                <a:close/>
              </a:path>
            </a:pathLst>
          </a:custGeom>
          <a:solidFill>
            <a:srgbClr val="484C67"/>
          </a:solidFill>
        </p:spPr>
        <p:txBody>
          <a:bodyPr wrap="square" lIns="0" tIns="0" rIns="0" bIns="0" rtlCol="0"/>
          <a:lstStyle/>
          <a:p>
            <a:endParaRPr/>
          </a:p>
        </p:txBody>
      </p:sp>
      <p:sp>
        <p:nvSpPr>
          <p:cNvPr id="10" name="object 10"/>
          <p:cNvSpPr/>
          <p:nvPr/>
        </p:nvSpPr>
        <p:spPr>
          <a:xfrm>
            <a:off x="182483" y="0"/>
            <a:ext cx="1385570" cy="692785"/>
          </a:xfrm>
          <a:custGeom>
            <a:avLst/>
            <a:gdLst/>
            <a:ahLst/>
            <a:cxnLst/>
            <a:rect l="l" t="t" r="r" b="b"/>
            <a:pathLst>
              <a:path w="1385570" h="692785">
                <a:moveTo>
                  <a:pt x="1385427" y="0"/>
                </a:moveTo>
                <a:lnTo>
                  <a:pt x="0" y="0"/>
                </a:lnTo>
                <a:lnTo>
                  <a:pt x="692710" y="692456"/>
                </a:lnTo>
                <a:lnTo>
                  <a:pt x="1385427" y="0"/>
                </a:lnTo>
                <a:close/>
              </a:path>
            </a:pathLst>
          </a:custGeom>
          <a:solidFill>
            <a:srgbClr val="484C67"/>
          </a:solidFill>
        </p:spPr>
        <p:txBody>
          <a:bodyPr wrap="square" lIns="0" tIns="0" rIns="0" bIns="0" rtlCol="0"/>
          <a:lstStyle/>
          <a:p>
            <a:endParaRPr/>
          </a:p>
        </p:txBody>
      </p:sp>
      <p:sp>
        <p:nvSpPr>
          <p:cNvPr id="13" name="object 13"/>
          <p:cNvSpPr txBox="1"/>
          <p:nvPr/>
        </p:nvSpPr>
        <p:spPr>
          <a:xfrm>
            <a:off x="1307845" y="1464834"/>
            <a:ext cx="3228340" cy="1056005"/>
          </a:xfrm>
          <a:prstGeom prst="rect">
            <a:avLst/>
          </a:prstGeom>
        </p:spPr>
        <p:txBody>
          <a:bodyPr vert="horz" wrap="square" lIns="0" tIns="12065" rIns="0" bIns="0" rtlCol="0">
            <a:spAutoFit/>
          </a:bodyPr>
          <a:lstStyle/>
          <a:p>
            <a:pPr marL="12065" marR="5080" indent="1270" algn="ctr">
              <a:lnSpc>
                <a:spcPct val="102400"/>
              </a:lnSpc>
              <a:spcBef>
                <a:spcPts val="95"/>
              </a:spcBef>
            </a:pPr>
            <a:r>
              <a:rPr sz="1100" spc="-30" dirty="0">
                <a:solidFill>
                  <a:srgbClr val="FFFFFF"/>
                </a:solidFill>
                <a:latin typeface="Verdana"/>
                <a:cs typeface="Verdana"/>
              </a:rPr>
              <a:t>Object</a:t>
            </a:r>
            <a:r>
              <a:rPr sz="1100" spc="-95" dirty="0">
                <a:solidFill>
                  <a:srgbClr val="FFFFFF"/>
                </a:solidFill>
                <a:latin typeface="Verdana"/>
                <a:cs typeface="Verdana"/>
              </a:rPr>
              <a:t> </a:t>
            </a:r>
            <a:r>
              <a:rPr sz="1100" spc="-20" dirty="0">
                <a:solidFill>
                  <a:srgbClr val="FFFFFF"/>
                </a:solidFill>
                <a:latin typeface="Verdana"/>
                <a:cs typeface="Verdana"/>
              </a:rPr>
              <a:t>detection</a:t>
            </a:r>
            <a:r>
              <a:rPr sz="1100" spc="-95" dirty="0">
                <a:solidFill>
                  <a:srgbClr val="FFFFFF"/>
                </a:solidFill>
                <a:latin typeface="Verdana"/>
                <a:cs typeface="Verdana"/>
              </a:rPr>
              <a:t> </a:t>
            </a:r>
            <a:r>
              <a:rPr sz="1100" spc="-30" dirty="0">
                <a:solidFill>
                  <a:srgbClr val="FFFFFF"/>
                </a:solidFill>
                <a:latin typeface="Verdana"/>
                <a:cs typeface="Verdana"/>
              </a:rPr>
              <a:t>technology</a:t>
            </a:r>
            <a:r>
              <a:rPr sz="1100" spc="-95" dirty="0">
                <a:solidFill>
                  <a:srgbClr val="FFFFFF"/>
                </a:solidFill>
                <a:latin typeface="Verdana"/>
                <a:cs typeface="Verdana"/>
              </a:rPr>
              <a:t> </a:t>
            </a:r>
            <a:r>
              <a:rPr sz="1100" spc="-35" dirty="0">
                <a:solidFill>
                  <a:srgbClr val="FFFFFF"/>
                </a:solidFill>
                <a:latin typeface="Verdana"/>
                <a:cs typeface="Verdana"/>
              </a:rPr>
              <a:t>plays</a:t>
            </a:r>
            <a:r>
              <a:rPr sz="1100" spc="-95" dirty="0">
                <a:solidFill>
                  <a:srgbClr val="FFFFFF"/>
                </a:solidFill>
                <a:latin typeface="Verdana"/>
                <a:cs typeface="Verdana"/>
              </a:rPr>
              <a:t> </a:t>
            </a:r>
            <a:r>
              <a:rPr sz="1100" spc="-35" dirty="0">
                <a:solidFill>
                  <a:srgbClr val="FFFFFF"/>
                </a:solidFill>
                <a:latin typeface="Verdana"/>
                <a:cs typeface="Verdana"/>
              </a:rPr>
              <a:t>a</a:t>
            </a:r>
            <a:r>
              <a:rPr sz="1100" spc="-95" dirty="0">
                <a:solidFill>
                  <a:srgbClr val="FFFFFF"/>
                </a:solidFill>
                <a:latin typeface="Verdana"/>
                <a:cs typeface="Verdana"/>
              </a:rPr>
              <a:t> </a:t>
            </a:r>
            <a:r>
              <a:rPr sz="1100" spc="-25" dirty="0">
                <a:solidFill>
                  <a:srgbClr val="FFFFFF"/>
                </a:solidFill>
                <a:latin typeface="Verdana"/>
                <a:cs typeface="Verdana"/>
              </a:rPr>
              <a:t>pivotal</a:t>
            </a:r>
            <a:r>
              <a:rPr sz="1100" spc="-95" dirty="0">
                <a:solidFill>
                  <a:srgbClr val="FFFFFF"/>
                </a:solidFill>
                <a:latin typeface="Verdana"/>
                <a:cs typeface="Verdana"/>
              </a:rPr>
              <a:t> </a:t>
            </a:r>
            <a:r>
              <a:rPr sz="1100" spc="-15" dirty="0">
                <a:solidFill>
                  <a:srgbClr val="FFFFFF"/>
                </a:solidFill>
                <a:latin typeface="Verdana"/>
                <a:cs typeface="Verdana"/>
              </a:rPr>
              <a:t>role  in</a:t>
            </a:r>
            <a:r>
              <a:rPr sz="1100" spc="-95" dirty="0">
                <a:solidFill>
                  <a:srgbClr val="FFFFFF"/>
                </a:solidFill>
                <a:latin typeface="Verdana"/>
                <a:cs typeface="Verdana"/>
              </a:rPr>
              <a:t> </a:t>
            </a:r>
            <a:r>
              <a:rPr sz="1100" spc="-30" dirty="0">
                <a:solidFill>
                  <a:srgbClr val="FFFFFF"/>
                </a:solidFill>
                <a:latin typeface="Verdana"/>
                <a:cs typeface="Verdana"/>
              </a:rPr>
              <a:t>enhancin</a:t>
            </a:r>
            <a:r>
              <a:rPr sz="1100" spc="-25" dirty="0">
                <a:solidFill>
                  <a:srgbClr val="FFFFFF"/>
                </a:solidFill>
                <a:latin typeface="Verdana"/>
                <a:cs typeface="Verdana"/>
              </a:rPr>
              <a:t>g</a:t>
            </a:r>
            <a:r>
              <a:rPr sz="1100" spc="-95" dirty="0">
                <a:solidFill>
                  <a:srgbClr val="FFFFFF"/>
                </a:solidFill>
                <a:latin typeface="Verdana"/>
                <a:cs typeface="Verdana"/>
              </a:rPr>
              <a:t> </a:t>
            </a:r>
            <a:r>
              <a:rPr sz="1100" spc="-30" dirty="0">
                <a:solidFill>
                  <a:srgbClr val="FFFFFF"/>
                </a:solidFill>
                <a:latin typeface="Verdana"/>
                <a:cs typeface="Verdana"/>
              </a:rPr>
              <a:t>th</a:t>
            </a:r>
            <a:r>
              <a:rPr sz="1100" spc="-25" dirty="0">
                <a:solidFill>
                  <a:srgbClr val="FFFFFF"/>
                </a:solidFill>
                <a:latin typeface="Verdana"/>
                <a:cs typeface="Verdana"/>
              </a:rPr>
              <a:t>e</a:t>
            </a:r>
            <a:r>
              <a:rPr sz="1100" spc="-95" dirty="0">
                <a:solidFill>
                  <a:srgbClr val="FFFFFF"/>
                </a:solidFill>
                <a:latin typeface="Verdana"/>
                <a:cs typeface="Verdana"/>
              </a:rPr>
              <a:t> </a:t>
            </a:r>
            <a:r>
              <a:rPr sz="1100" spc="-35" dirty="0">
                <a:solidFill>
                  <a:srgbClr val="FFFFFF"/>
                </a:solidFill>
                <a:latin typeface="Verdana"/>
                <a:cs typeface="Verdana"/>
              </a:rPr>
              <a:t>eﬀectivenes</a:t>
            </a:r>
            <a:r>
              <a:rPr sz="1100" spc="-30" dirty="0">
                <a:solidFill>
                  <a:srgbClr val="FFFFFF"/>
                </a:solidFill>
                <a:latin typeface="Verdana"/>
                <a:cs typeface="Verdana"/>
              </a:rPr>
              <a:t>s</a:t>
            </a:r>
            <a:r>
              <a:rPr sz="1100" spc="-95" dirty="0">
                <a:solidFill>
                  <a:srgbClr val="FFFFFF"/>
                </a:solidFill>
                <a:latin typeface="Verdana"/>
                <a:cs typeface="Verdana"/>
              </a:rPr>
              <a:t> </a:t>
            </a:r>
            <a:r>
              <a:rPr sz="1100" dirty="0">
                <a:solidFill>
                  <a:srgbClr val="FFFFFF"/>
                </a:solidFill>
                <a:latin typeface="Verdana"/>
                <a:cs typeface="Verdana"/>
              </a:rPr>
              <a:t>of</a:t>
            </a:r>
            <a:r>
              <a:rPr sz="1100" spc="-95" dirty="0">
                <a:solidFill>
                  <a:srgbClr val="FFFFFF"/>
                </a:solidFill>
                <a:latin typeface="Verdana"/>
                <a:cs typeface="Verdana"/>
              </a:rPr>
              <a:t> </a:t>
            </a:r>
            <a:r>
              <a:rPr sz="1100" spc="-20" dirty="0">
                <a:solidFill>
                  <a:srgbClr val="FFFFFF"/>
                </a:solidFill>
                <a:latin typeface="Verdana"/>
                <a:cs typeface="Verdana"/>
              </a:rPr>
              <a:t>video  </a:t>
            </a:r>
            <a:r>
              <a:rPr sz="1100" spc="-35" dirty="0">
                <a:solidFill>
                  <a:srgbClr val="FFFFFF"/>
                </a:solidFill>
                <a:latin typeface="Verdana"/>
                <a:cs typeface="Verdana"/>
              </a:rPr>
              <a:t>surveillance </a:t>
            </a:r>
            <a:r>
              <a:rPr sz="1100" spc="-45" dirty="0">
                <a:solidFill>
                  <a:srgbClr val="FFFFFF"/>
                </a:solidFill>
                <a:latin typeface="Verdana"/>
                <a:cs typeface="Verdana"/>
              </a:rPr>
              <a:t>systems </a:t>
            </a:r>
            <a:r>
              <a:rPr sz="1100" spc="-5" dirty="0">
                <a:solidFill>
                  <a:srgbClr val="FFFFFF"/>
                </a:solidFill>
                <a:latin typeface="Verdana"/>
                <a:cs typeface="Verdana"/>
              </a:rPr>
              <a:t>for </a:t>
            </a:r>
            <a:r>
              <a:rPr sz="1100" spc="-45" dirty="0">
                <a:solidFill>
                  <a:schemeClr val="accent1"/>
                </a:solidFill>
                <a:latin typeface="Verdana"/>
                <a:cs typeface="Verdana"/>
              </a:rPr>
              <a:t>security</a:t>
            </a:r>
            <a:r>
              <a:rPr sz="1100" spc="-45" dirty="0">
                <a:solidFill>
                  <a:srgbClr val="FFFFFF"/>
                </a:solidFill>
                <a:latin typeface="Verdana"/>
                <a:cs typeface="Verdana"/>
              </a:rPr>
              <a:t>. </a:t>
            </a:r>
            <a:r>
              <a:rPr sz="1100" spc="-40" dirty="0">
                <a:solidFill>
                  <a:srgbClr val="FFFFFF"/>
                </a:solidFill>
                <a:latin typeface="Verdana"/>
                <a:cs typeface="Verdana"/>
              </a:rPr>
              <a:t>As </a:t>
            </a:r>
            <a:r>
              <a:rPr sz="1100" spc="-25" dirty="0">
                <a:solidFill>
                  <a:srgbClr val="FFFFFF"/>
                </a:solidFill>
                <a:latin typeface="Verdana"/>
                <a:cs typeface="Verdana"/>
              </a:rPr>
              <a:t>technology </a:t>
            </a:r>
            <a:r>
              <a:rPr sz="1100" spc="-375" dirty="0">
                <a:solidFill>
                  <a:srgbClr val="FFFFFF"/>
                </a:solidFill>
                <a:latin typeface="Verdana"/>
                <a:cs typeface="Verdana"/>
              </a:rPr>
              <a:t> </a:t>
            </a:r>
            <a:r>
              <a:rPr sz="1100" spc="-25" dirty="0">
                <a:solidFill>
                  <a:srgbClr val="FFFFFF"/>
                </a:solidFill>
                <a:latin typeface="Verdana"/>
                <a:cs typeface="Verdana"/>
              </a:rPr>
              <a:t>continues</a:t>
            </a:r>
            <a:r>
              <a:rPr sz="1100" spc="-95" dirty="0">
                <a:solidFill>
                  <a:srgbClr val="FFFFFF"/>
                </a:solidFill>
                <a:latin typeface="Verdana"/>
                <a:cs typeface="Verdana"/>
              </a:rPr>
              <a:t> </a:t>
            </a:r>
            <a:r>
              <a:rPr sz="1100" spc="-15" dirty="0">
                <a:solidFill>
                  <a:srgbClr val="FFFFFF"/>
                </a:solidFill>
                <a:latin typeface="Verdana"/>
                <a:cs typeface="Verdana"/>
              </a:rPr>
              <a:t>to</a:t>
            </a:r>
            <a:r>
              <a:rPr sz="1100" spc="-90" dirty="0">
                <a:solidFill>
                  <a:srgbClr val="FFFFFF"/>
                </a:solidFill>
                <a:latin typeface="Verdana"/>
                <a:cs typeface="Verdana"/>
              </a:rPr>
              <a:t> </a:t>
            </a:r>
            <a:r>
              <a:rPr sz="1100" spc="-55" dirty="0">
                <a:solidFill>
                  <a:srgbClr val="FFFFFF"/>
                </a:solidFill>
                <a:latin typeface="Verdana"/>
                <a:cs typeface="Verdana"/>
              </a:rPr>
              <a:t>evolve,</a:t>
            </a:r>
            <a:r>
              <a:rPr sz="1100" spc="-90" dirty="0">
                <a:solidFill>
                  <a:srgbClr val="FFFFFF"/>
                </a:solidFill>
                <a:latin typeface="Verdana"/>
                <a:cs typeface="Verdana"/>
              </a:rPr>
              <a:t> </a:t>
            </a:r>
            <a:r>
              <a:rPr sz="1100" spc="-25" dirty="0">
                <a:solidFill>
                  <a:srgbClr val="FFFFFF"/>
                </a:solidFill>
                <a:latin typeface="Verdana"/>
                <a:cs typeface="Verdana"/>
              </a:rPr>
              <a:t>the</a:t>
            </a:r>
            <a:r>
              <a:rPr sz="1100" spc="-90" dirty="0">
                <a:solidFill>
                  <a:srgbClr val="FFFFFF"/>
                </a:solidFill>
                <a:latin typeface="Verdana"/>
                <a:cs typeface="Verdana"/>
              </a:rPr>
              <a:t> </a:t>
            </a:r>
            <a:r>
              <a:rPr sz="1100" spc="-25" dirty="0">
                <a:solidFill>
                  <a:srgbClr val="FFFFFF"/>
                </a:solidFill>
                <a:latin typeface="Verdana"/>
                <a:cs typeface="Verdana"/>
              </a:rPr>
              <a:t>integration</a:t>
            </a:r>
            <a:r>
              <a:rPr sz="1100" spc="-95" dirty="0">
                <a:solidFill>
                  <a:srgbClr val="FFFFFF"/>
                </a:solidFill>
                <a:latin typeface="Verdana"/>
                <a:cs typeface="Verdana"/>
              </a:rPr>
              <a:t> </a:t>
            </a:r>
            <a:r>
              <a:rPr sz="1100" dirty="0">
                <a:solidFill>
                  <a:srgbClr val="FFFFFF"/>
                </a:solidFill>
                <a:latin typeface="Verdana"/>
                <a:cs typeface="Verdana"/>
              </a:rPr>
              <a:t>of</a:t>
            </a:r>
            <a:r>
              <a:rPr sz="1100" spc="-90" dirty="0">
                <a:solidFill>
                  <a:srgbClr val="FFFFFF"/>
                </a:solidFill>
                <a:latin typeface="Verdana"/>
                <a:cs typeface="Verdana"/>
              </a:rPr>
              <a:t> </a:t>
            </a:r>
            <a:r>
              <a:rPr sz="1100" spc="-35" dirty="0">
                <a:solidFill>
                  <a:srgbClr val="FFFFFF"/>
                </a:solidFill>
                <a:latin typeface="Verdana"/>
                <a:cs typeface="Verdana"/>
              </a:rPr>
              <a:t>advanced </a:t>
            </a:r>
            <a:r>
              <a:rPr sz="1100" spc="-370" dirty="0">
                <a:solidFill>
                  <a:srgbClr val="FFFFFF"/>
                </a:solidFill>
                <a:latin typeface="Verdana"/>
                <a:cs typeface="Verdana"/>
              </a:rPr>
              <a:t> </a:t>
            </a:r>
            <a:r>
              <a:rPr sz="1100" spc="-30" dirty="0">
                <a:solidFill>
                  <a:srgbClr val="FFFFFF"/>
                </a:solidFill>
                <a:latin typeface="Verdana"/>
                <a:cs typeface="Verdana"/>
              </a:rPr>
              <a:t>algorithm</a:t>
            </a:r>
            <a:r>
              <a:rPr sz="1100" spc="-25" dirty="0">
                <a:solidFill>
                  <a:srgbClr val="FFFFFF"/>
                </a:solidFill>
                <a:latin typeface="Verdana"/>
                <a:cs typeface="Verdana"/>
              </a:rPr>
              <a:t>s</a:t>
            </a:r>
            <a:r>
              <a:rPr sz="1100" spc="-95" dirty="0">
                <a:solidFill>
                  <a:srgbClr val="FFFFFF"/>
                </a:solidFill>
                <a:latin typeface="Verdana"/>
                <a:cs typeface="Verdana"/>
              </a:rPr>
              <a:t> </a:t>
            </a:r>
            <a:r>
              <a:rPr sz="1100" spc="-20" dirty="0">
                <a:solidFill>
                  <a:srgbClr val="FFFFFF"/>
                </a:solidFill>
                <a:latin typeface="Verdana"/>
                <a:cs typeface="Verdana"/>
              </a:rPr>
              <a:t>an</a:t>
            </a:r>
            <a:r>
              <a:rPr sz="1100" spc="-15" dirty="0">
                <a:solidFill>
                  <a:srgbClr val="FFFFFF"/>
                </a:solidFill>
                <a:latin typeface="Verdana"/>
                <a:cs typeface="Verdana"/>
              </a:rPr>
              <a:t>d</a:t>
            </a:r>
            <a:r>
              <a:rPr sz="1100" spc="-95" dirty="0">
                <a:solidFill>
                  <a:srgbClr val="FFFFFF"/>
                </a:solidFill>
                <a:latin typeface="Verdana"/>
                <a:cs typeface="Verdana"/>
              </a:rPr>
              <a:t> AI </a:t>
            </a:r>
            <a:r>
              <a:rPr sz="1100" spc="-20" dirty="0">
                <a:solidFill>
                  <a:srgbClr val="FFFFFF"/>
                </a:solidFill>
                <a:latin typeface="Verdana"/>
                <a:cs typeface="Verdana"/>
              </a:rPr>
              <a:t>will</a:t>
            </a:r>
            <a:r>
              <a:rPr sz="1100" spc="-95" dirty="0">
                <a:solidFill>
                  <a:srgbClr val="FFFFFF"/>
                </a:solidFill>
                <a:latin typeface="Verdana"/>
                <a:cs typeface="Verdana"/>
              </a:rPr>
              <a:t> </a:t>
            </a:r>
            <a:r>
              <a:rPr sz="1100" spc="-15" dirty="0">
                <a:solidFill>
                  <a:srgbClr val="FFFFFF"/>
                </a:solidFill>
                <a:latin typeface="Verdana"/>
                <a:cs typeface="Verdana"/>
              </a:rPr>
              <a:t>further</a:t>
            </a:r>
            <a:r>
              <a:rPr sz="1100" spc="-95" dirty="0">
                <a:solidFill>
                  <a:srgbClr val="FFFFFF"/>
                </a:solidFill>
                <a:latin typeface="Verdana"/>
                <a:cs typeface="Verdana"/>
              </a:rPr>
              <a:t> </a:t>
            </a:r>
            <a:r>
              <a:rPr sz="1100" spc="-20" dirty="0">
                <a:solidFill>
                  <a:schemeClr val="accent1"/>
                </a:solidFill>
                <a:latin typeface="Verdana"/>
                <a:cs typeface="Verdana"/>
              </a:rPr>
              <a:t>improve</a:t>
            </a:r>
            <a:r>
              <a:rPr sz="1100" spc="-95" dirty="0">
                <a:latin typeface="Verdana"/>
                <a:cs typeface="Verdana"/>
              </a:rPr>
              <a:t> </a:t>
            </a:r>
            <a:r>
              <a:rPr sz="1100" spc="-20" dirty="0">
                <a:solidFill>
                  <a:srgbClr val="FFFFFF"/>
                </a:solidFill>
                <a:latin typeface="Verdana"/>
                <a:cs typeface="Verdana"/>
              </a:rPr>
              <a:t>the  </a:t>
            </a:r>
            <a:r>
              <a:rPr sz="1100" spc="-30" dirty="0">
                <a:solidFill>
                  <a:srgbClr val="FFFFFF"/>
                </a:solidFill>
                <a:latin typeface="Verdana"/>
                <a:cs typeface="Verdana"/>
              </a:rPr>
              <a:t>capabilitie</a:t>
            </a:r>
            <a:r>
              <a:rPr sz="1100" spc="-25" dirty="0">
                <a:solidFill>
                  <a:srgbClr val="FFFFFF"/>
                </a:solidFill>
                <a:latin typeface="Verdana"/>
                <a:cs typeface="Verdana"/>
              </a:rPr>
              <a:t>s</a:t>
            </a:r>
            <a:r>
              <a:rPr sz="1100" spc="-95" dirty="0">
                <a:solidFill>
                  <a:srgbClr val="FFFFFF"/>
                </a:solidFill>
                <a:latin typeface="Verdana"/>
                <a:cs typeface="Verdana"/>
              </a:rPr>
              <a:t> </a:t>
            </a:r>
            <a:r>
              <a:rPr sz="1100" dirty="0">
                <a:solidFill>
                  <a:srgbClr val="FFFFFF"/>
                </a:solidFill>
                <a:latin typeface="Verdana"/>
                <a:cs typeface="Verdana"/>
              </a:rPr>
              <a:t>of</a:t>
            </a:r>
            <a:r>
              <a:rPr sz="1100" spc="-95" dirty="0">
                <a:solidFill>
                  <a:srgbClr val="FFFFFF"/>
                </a:solidFill>
                <a:latin typeface="Verdana"/>
                <a:cs typeface="Verdana"/>
              </a:rPr>
              <a:t> </a:t>
            </a:r>
            <a:r>
              <a:rPr sz="1100" spc="-30" dirty="0">
                <a:solidFill>
                  <a:srgbClr val="FFFFFF"/>
                </a:solidFill>
                <a:latin typeface="Verdana"/>
                <a:cs typeface="Verdana"/>
              </a:rPr>
              <a:t>these</a:t>
            </a:r>
            <a:r>
              <a:rPr sz="1100" spc="-95" dirty="0">
                <a:solidFill>
                  <a:srgbClr val="FFFFFF"/>
                </a:solidFill>
                <a:latin typeface="Verdana"/>
                <a:cs typeface="Verdana"/>
              </a:rPr>
              <a:t> </a:t>
            </a:r>
            <a:r>
              <a:rPr sz="1100" spc="-55" dirty="0">
                <a:solidFill>
                  <a:srgbClr val="FFFFFF"/>
                </a:solidFill>
                <a:latin typeface="Verdana"/>
                <a:cs typeface="Verdana"/>
              </a:rPr>
              <a:t>systems.</a:t>
            </a:r>
            <a:endParaRPr sz="1100" dirty="0">
              <a:latin typeface="Verdana"/>
              <a:cs typeface="Verdana"/>
            </a:endParaRPr>
          </a:p>
        </p:txBody>
      </p:sp>
      <p:sp>
        <p:nvSpPr>
          <p:cNvPr id="14" name="object 14"/>
          <p:cNvSpPr txBox="1">
            <a:spLocks noGrp="1"/>
          </p:cNvSpPr>
          <p:nvPr>
            <p:ph type="title"/>
          </p:nvPr>
        </p:nvSpPr>
        <p:spPr>
          <a:xfrm>
            <a:off x="1998903" y="624176"/>
            <a:ext cx="1630680" cy="391160"/>
          </a:xfrm>
          <a:prstGeom prst="rect">
            <a:avLst/>
          </a:prstGeom>
        </p:spPr>
        <p:txBody>
          <a:bodyPr vert="horz" wrap="square" lIns="0" tIns="12065" rIns="0" bIns="0" rtlCol="0">
            <a:spAutoFit/>
          </a:bodyPr>
          <a:lstStyle/>
          <a:p>
            <a:pPr marL="12700">
              <a:lnSpc>
                <a:spcPct val="100000"/>
              </a:lnSpc>
              <a:spcBef>
                <a:spcPts val="95"/>
              </a:spcBef>
            </a:pPr>
            <a:r>
              <a:rPr sz="2400" spc="345" dirty="0"/>
              <a:t>C</a:t>
            </a:r>
            <a:r>
              <a:rPr sz="2400" spc="130" dirty="0"/>
              <a:t>o</a:t>
            </a:r>
            <a:r>
              <a:rPr sz="2400" spc="100" dirty="0"/>
              <a:t>nclus</a:t>
            </a:r>
            <a:r>
              <a:rPr sz="2400" spc="105" dirty="0"/>
              <a:t>ion</a:t>
            </a:r>
            <a:endParaRPr sz="2400"/>
          </a:p>
        </p:txBody>
      </p:sp>
      <p:sp>
        <p:nvSpPr>
          <p:cNvPr id="15" name="object 15"/>
          <p:cNvSpPr/>
          <p:nvPr/>
        </p:nvSpPr>
        <p:spPr>
          <a:xfrm>
            <a:off x="2296223" y="1175372"/>
            <a:ext cx="1251585" cy="30480"/>
          </a:xfrm>
          <a:custGeom>
            <a:avLst/>
            <a:gdLst/>
            <a:ahLst/>
            <a:cxnLst/>
            <a:rect l="l" t="t" r="r" b="b"/>
            <a:pathLst>
              <a:path w="1251585" h="30480">
                <a:moveTo>
                  <a:pt x="1251242" y="0"/>
                </a:moveTo>
                <a:lnTo>
                  <a:pt x="0" y="0"/>
                </a:lnTo>
                <a:lnTo>
                  <a:pt x="0" y="30454"/>
                </a:lnTo>
                <a:lnTo>
                  <a:pt x="1251242" y="30454"/>
                </a:lnTo>
                <a:lnTo>
                  <a:pt x="1251242" y="0"/>
                </a:lnTo>
                <a:close/>
              </a:path>
            </a:pathLst>
          </a:custGeom>
          <a:solidFill>
            <a:srgbClr val="6FB0DA"/>
          </a:solidFill>
        </p:spPr>
        <p:txBody>
          <a:bodyPr wrap="square" lIns="0" tIns="0" rIns="0" bIns="0" rtlCol="0"/>
          <a:lstStyle/>
          <a:p>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052800" y="0"/>
            <a:ext cx="1083310" cy="541655"/>
          </a:xfrm>
          <a:custGeom>
            <a:avLst/>
            <a:gdLst/>
            <a:ahLst/>
            <a:cxnLst/>
            <a:rect l="l" t="t" r="r" b="b"/>
            <a:pathLst>
              <a:path w="1083310" h="541655">
                <a:moveTo>
                  <a:pt x="1082975" y="0"/>
                </a:moveTo>
                <a:lnTo>
                  <a:pt x="0" y="0"/>
                </a:lnTo>
                <a:lnTo>
                  <a:pt x="541483" y="541483"/>
                </a:lnTo>
                <a:lnTo>
                  <a:pt x="1082975" y="0"/>
                </a:lnTo>
                <a:close/>
              </a:path>
            </a:pathLst>
          </a:custGeom>
          <a:solidFill>
            <a:srgbClr val="6FB0DA"/>
          </a:solidFill>
        </p:spPr>
        <p:txBody>
          <a:bodyPr wrap="square" lIns="0" tIns="0" rIns="0" bIns="0" rtlCol="0"/>
          <a:lstStyle/>
          <a:p>
            <a:endParaRPr/>
          </a:p>
        </p:txBody>
      </p:sp>
      <p:grpSp>
        <p:nvGrpSpPr>
          <p:cNvPr id="3" name="object 3"/>
          <p:cNvGrpSpPr/>
          <p:nvPr/>
        </p:nvGrpSpPr>
        <p:grpSpPr>
          <a:xfrm>
            <a:off x="1512" y="1009211"/>
            <a:ext cx="571500" cy="1111250"/>
            <a:chOff x="1512" y="1009211"/>
            <a:chExt cx="571500" cy="1111250"/>
          </a:xfrm>
        </p:grpSpPr>
        <p:sp>
          <p:nvSpPr>
            <p:cNvPr id="4" name="object 4"/>
            <p:cNvSpPr/>
            <p:nvPr/>
          </p:nvSpPr>
          <p:spPr>
            <a:xfrm>
              <a:off x="1512" y="1181075"/>
              <a:ext cx="571500" cy="939800"/>
            </a:xfrm>
            <a:custGeom>
              <a:avLst/>
              <a:gdLst/>
              <a:ahLst/>
              <a:cxnLst/>
              <a:rect l="l" t="t" r="r" b="b"/>
              <a:pathLst>
                <a:path w="571500" h="939800">
                  <a:moveTo>
                    <a:pt x="187320" y="0"/>
                  </a:moveTo>
                  <a:lnTo>
                    <a:pt x="0" y="187320"/>
                  </a:lnTo>
                  <a:lnTo>
                    <a:pt x="0" y="923890"/>
                  </a:lnTo>
                  <a:lnTo>
                    <a:pt x="15442" y="939332"/>
                  </a:lnTo>
                  <a:lnTo>
                    <a:pt x="571048" y="383727"/>
                  </a:lnTo>
                  <a:lnTo>
                    <a:pt x="187320" y="0"/>
                  </a:lnTo>
                  <a:close/>
                </a:path>
              </a:pathLst>
            </a:custGeom>
            <a:solidFill>
              <a:srgbClr val="484C67"/>
            </a:solidFill>
          </p:spPr>
          <p:txBody>
            <a:bodyPr wrap="square" lIns="0" tIns="0" rIns="0" bIns="0" rtlCol="0"/>
            <a:lstStyle/>
            <a:p>
              <a:endParaRPr/>
            </a:p>
          </p:txBody>
        </p:sp>
        <p:sp>
          <p:nvSpPr>
            <p:cNvPr id="5" name="object 5"/>
            <p:cNvSpPr/>
            <p:nvPr/>
          </p:nvSpPr>
          <p:spPr>
            <a:xfrm>
              <a:off x="1512" y="1009211"/>
              <a:ext cx="217804" cy="420370"/>
            </a:xfrm>
            <a:custGeom>
              <a:avLst/>
              <a:gdLst/>
              <a:ahLst/>
              <a:cxnLst/>
              <a:rect l="l" t="t" r="r" b="b"/>
              <a:pathLst>
                <a:path w="217804" h="420369">
                  <a:moveTo>
                    <a:pt x="15439" y="0"/>
                  </a:moveTo>
                  <a:lnTo>
                    <a:pt x="0" y="15439"/>
                  </a:lnTo>
                  <a:lnTo>
                    <a:pt x="0" y="419948"/>
                  </a:lnTo>
                  <a:lnTo>
                    <a:pt x="217693" y="202249"/>
                  </a:lnTo>
                  <a:lnTo>
                    <a:pt x="15439" y="0"/>
                  </a:lnTo>
                  <a:close/>
                </a:path>
              </a:pathLst>
            </a:custGeom>
            <a:solidFill>
              <a:srgbClr val="6FB0DA"/>
            </a:solidFill>
          </p:spPr>
          <p:txBody>
            <a:bodyPr wrap="square" lIns="0" tIns="0" rIns="0" bIns="0" rtlCol="0"/>
            <a:lstStyle/>
            <a:p>
              <a:endParaRPr/>
            </a:p>
          </p:txBody>
        </p:sp>
      </p:grpSp>
      <p:grpSp>
        <p:nvGrpSpPr>
          <p:cNvPr id="6" name="object 6"/>
          <p:cNvGrpSpPr/>
          <p:nvPr/>
        </p:nvGrpSpPr>
        <p:grpSpPr>
          <a:xfrm>
            <a:off x="0" y="0"/>
            <a:ext cx="2723515" cy="3289300"/>
            <a:chOff x="0" y="0"/>
            <a:chExt cx="2723515" cy="3289300"/>
          </a:xfrm>
        </p:grpSpPr>
        <p:sp>
          <p:nvSpPr>
            <p:cNvPr id="7" name="object 7"/>
            <p:cNvSpPr/>
            <p:nvPr/>
          </p:nvSpPr>
          <p:spPr>
            <a:xfrm>
              <a:off x="662333" y="548152"/>
              <a:ext cx="2061210" cy="2061210"/>
            </a:xfrm>
            <a:custGeom>
              <a:avLst/>
              <a:gdLst/>
              <a:ahLst/>
              <a:cxnLst/>
              <a:rect l="l" t="t" r="r" b="b"/>
              <a:pathLst>
                <a:path w="2061210" h="2061210">
                  <a:moveTo>
                    <a:pt x="1030519" y="0"/>
                  </a:moveTo>
                  <a:lnTo>
                    <a:pt x="0" y="1030925"/>
                  </a:lnTo>
                  <a:lnTo>
                    <a:pt x="1030519" y="2061054"/>
                  </a:lnTo>
                  <a:lnTo>
                    <a:pt x="2061054" y="1030925"/>
                  </a:lnTo>
                  <a:lnTo>
                    <a:pt x="1030519" y="0"/>
                  </a:lnTo>
                  <a:close/>
                </a:path>
              </a:pathLst>
            </a:custGeom>
            <a:solidFill>
              <a:srgbClr val="484C67"/>
            </a:solidFill>
          </p:spPr>
          <p:txBody>
            <a:bodyPr wrap="square" lIns="0" tIns="0" rIns="0" bIns="0" rtlCol="0"/>
            <a:lstStyle/>
            <a:p>
              <a:endParaRPr/>
            </a:p>
          </p:txBody>
        </p:sp>
        <p:sp>
          <p:nvSpPr>
            <p:cNvPr id="8" name="object 8"/>
            <p:cNvSpPr/>
            <p:nvPr/>
          </p:nvSpPr>
          <p:spPr>
            <a:xfrm>
              <a:off x="1752243" y="1761911"/>
              <a:ext cx="956310" cy="956310"/>
            </a:xfrm>
            <a:custGeom>
              <a:avLst/>
              <a:gdLst/>
              <a:ahLst/>
              <a:cxnLst/>
              <a:rect l="l" t="t" r="r" b="b"/>
              <a:pathLst>
                <a:path w="956310" h="956310">
                  <a:moveTo>
                    <a:pt x="894493" y="0"/>
                  </a:moveTo>
                  <a:lnTo>
                    <a:pt x="0" y="893694"/>
                  </a:lnTo>
                  <a:lnTo>
                    <a:pt x="62234" y="955941"/>
                  </a:lnTo>
                  <a:lnTo>
                    <a:pt x="955941" y="61447"/>
                  </a:lnTo>
                  <a:lnTo>
                    <a:pt x="894493" y="0"/>
                  </a:lnTo>
                  <a:close/>
                </a:path>
              </a:pathLst>
            </a:custGeom>
            <a:solidFill>
              <a:srgbClr val="6FB0DA"/>
            </a:solidFill>
          </p:spPr>
          <p:txBody>
            <a:bodyPr wrap="square" lIns="0" tIns="0" rIns="0" bIns="0" rtlCol="0"/>
            <a:lstStyle/>
            <a:p>
              <a:endParaRPr/>
            </a:p>
          </p:txBody>
        </p:sp>
        <p:pic>
          <p:nvPicPr>
            <p:cNvPr id="9" name="object 9"/>
            <p:cNvPicPr/>
            <p:nvPr/>
          </p:nvPicPr>
          <p:blipFill>
            <a:blip r:embed="rId2" cstate="print"/>
            <a:stretch>
              <a:fillRect/>
            </a:stretch>
          </p:blipFill>
          <p:spPr>
            <a:xfrm>
              <a:off x="0" y="1672270"/>
              <a:ext cx="1702082" cy="1616522"/>
            </a:xfrm>
            <a:prstGeom prst="rect">
              <a:avLst/>
            </a:prstGeom>
          </p:spPr>
        </p:pic>
        <p:pic>
          <p:nvPicPr>
            <p:cNvPr id="10" name="object 10"/>
            <p:cNvPicPr/>
            <p:nvPr/>
          </p:nvPicPr>
          <p:blipFill>
            <a:blip r:embed="rId3" cstate="print"/>
            <a:stretch>
              <a:fillRect/>
            </a:stretch>
          </p:blipFill>
          <p:spPr>
            <a:xfrm>
              <a:off x="0" y="0"/>
              <a:ext cx="1520833" cy="1475231"/>
            </a:xfrm>
            <a:prstGeom prst="rect">
              <a:avLst/>
            </a:prstGeom>
          </p:spPr>
        </p:pic>
      </p:grpSp>
      <p:sp>
        <p:nvSpPr>
          <p:cNvPr id="11" name="object 11"/>
          <p:cNvSpPr txBox="1">
            <a:spLocks noGrp="1"/>
          </p:cNvSpPr>
          <p:nvPr>
            <p:ph type="title"/>
          </p:nvPr>
        </p:nvSpPr>
        <p:spPr>
          <a:xfrm>
            <a:off x="3021063" y="663350"/>
            <a:ext cx="1651000" cy="354330"/>
          </a:xfrm>
          <a:prstGeom prst="rect">
            <a:avLst/>
          </a:prstGeom>
        </p:spPr>
        <p:txBody>
          <a:bodyPr vert="horz" wrap="square" lIns="0" tIns="13335" rIns="0" bIns="0" rtlCol="0">
            <a:spAutoFit/>
          </a:bodyPr>
          <a:lstStyle/>
          <a:p>
            <a:pPr marL="12700">
              <a:lnSpc>
                <a:spcPct val="100000"/>
              </a:lnSpc>
              <a:spcBef>
                <a:spcPts val="105"/>
              </a:spcBef>
            </a:pPr>
            <a:r>
              <a:rPr sz="2150" spc="90" dirty="0"/>
              <a:t>Introduction</a:t>
            </a:r>
            <a:endParaRPr sz="2150" dirty="0"/>
          </a:p>
        </p:txBody>
      </p:sp>
      <p:sp>
        <p:nvSpPr>
          <p:cNvPr id="14" name="object 14"/>
          <p:cNvSpPr txBox="1"/>
          <p:nvPr/>
        </p:nvSpPr>
        <p:spPr>
          <a:xfrm>
            <a:off x="3021063" y="1310796"/>
            <a:ext cx="2223135" cy="814705"/>
          </a:xfrm>
          <a:prstGeom prst="rect">
            <a:avLst/>
          </a:prstGeom>
        </p:spPr>
        <p:txBody>
          <a:bodyPr vert="horz" wrap="square" lIns="0" tIns="12065" rIns="0" bIns="0" rtlCol="0">
            <a:spAutoFit/>
          </a:bodyPr>
          <a:lstStyle/>
          <a:p>
            <a:pPr marL="12700" marR="5080">
              <a:lnSpc>
                <a:spcPct val="101499"/>
              </a:lnSpc>
              <a:spcBef>
                <a:spcPts val="95"/>
              </a:spcBef>
            </a:pPr>
            <a:r>
              <a:rPr sz="850" spc="30" dirty="0">
                <a:solidFill>
                  <a:srgbClr val="FFFFFF"/>
                </a:solidFill>
                <a:latin typeface="Trebuchet MS"/>
                <a:cs typeface="Trebuchet MS"/>
              </a:rPr>
              <a:t>In</a:t>
            </a:r>
            <a:r>
              <a:rPr sz="850" spc="-35" dirty="0">
                <a:solidFill>
                  <a:srgbClr val="FFFFFF"/>
                </a:solidFill>
                <a:latin typeface="Trebuchet MS"/>
                <a:cs typeface="Trebuchet MS"/>
              </a:rPr>
              <a:t> </a:t>
            </a:r>
            <a:r>
              <a:rPr sz="850" spc="35" dirty="0">
                <a:solidFill>
                  <a:srgbClr val="FFFFFF"/>
                </a:solidFill>
                <a:latin typeface="Trebuchet MS"/>
                <a:cs typeface="Trebuchet MS"/>
              </a:rPr>
              <a:t>today's</a:t>
            </a:r>
            <a:r>
              <a:rPr sz="850" spc="-35" dirty="0">
                <a:solidFill>
                  <a:srgbClr val="FFFFFF"/>
                </a:solidFill>
                <a:latin typeface="Trebuchet MS"/>
                <a:cs typeface="Trebuchet MS"/>
              </a:rPr>
              <a:t> </a:t>
            </a:r>
            <a:r>
              <a:rPr sz="850" spc="5" dirty="0">
                <a:solidFill>
                  <a:srgbClr val="FFFFFF"/>
                </a:solidFill>
                <a:latin typeface="Trebuchet MS"/>
                <a:cs typeface="Trebuchet MS"/>
              </a:rPr>
              <a:t>world,</a:t>
            </a:r>
            <a:r>
              <a:rPr sz="850" spc="-35" dirty="0">
                <a:solidFill>
                  <a:srgbClr val="FFFFFF"/>
                </a:solidFill>
                <a:latin typeface="Trebuchet MS"/>
                <a:cs typeface="Trebuchet MS"/>
              </a:rPr>
              <a:t> </a:t>
            </a:r>
            <a:r>
              <a:rPr lang="en-IN" sz="850" spc="-30" dirty="0">
                <a:solidFill>
                  <a:schemeClr val="accent1"/>
                </a:solidFill>
                <a:latin typeface="Verdana"/>
                <a:cs typeface="Verdana"/>
              </a:rPr>
              <a:t>security</a:t>
            </a:r>
            <a:r>
              <a:rPr lang="en-IN" sz="850" spc="-75" dirty="0">
                <a:latin typeface="Verdana"/>
                <a:cs typeface="Verdana"/>
              </a:rPr>
              <a:t> </a:t>
            </a:r>
            <a:r>
              <a:rPr sz="850" spc="-25" dirty="0">
                <a:solidFill>
                  <a:srgbClr val="FFFFFF"/>
                </a:solidFill>
                <a:latin typeface="Verdana"/>
                <a:cs typeface="Verdana"/>
              </a:rPr>
              <a:t>is</a:t>
            </a:r>
            <a:r>
              <a:rPr sz="850" spc="-75" dirty="0">
                <a:solidFill>
                  <a:srgbClr val="FFFFFF"/>
                </a:solidFill>
                <a:latin typeface="Verdana"/>
                <a:cs typeface="Verdana"/>
              </a:rPr>
              <a:t> </a:t>
            </a:r>
            <a:r>
              <a:rPr sz="850" spc="-35" dirty="0">
                <a:solidFill>
                  <a:srgbClr val="FFFFFF"/>
                </a:solidFill>
                <a:latin typeface="Verdana"/>
                <a:cs typeface="Verdana"/>
              </a:rPr>
              <a:t>a</a:t>
            </a:r>
            <a:r>
              <a:rPr sz="850" spc="-75" dirty="0">
                <a:solidFill>
                  <a:srgbClr val="FFFFFF"/>
                </a:solidFill>
                <a:latin typeface="Verdana"/>
                <a:cs typeface="Verdana"/>
              </a:rPr>
              <a:t> </a:t>
            </a:r>
            <a:r>
              <a:rPr sz="850" spc="-10" dirty="0">
                <a:solidFill>
                  <a:srgbClr val="FFFFFF"/>
                </a:solidFill>
                <a:latin typeface="Verdana"/>
                <a:cs typeface="Verdana"/>
              </a:rPr>
              <a:t>top</a:t>
            </a:r>
            <a:r>
              <a:rPr sz="850" spc="-75" dirty="0">
                <a:solidFill>
                  <a:srgbClr val="FFFFFF"/>
                </a:solidFill>
                <a:latin typeface="Verdana"/>
                <a:cs typeface="Verdana"/>
              </a:rPr>
              <a:t> </a:t>
            </a:r>
            <a:r>
              <a:rPr sz="850" spc="-25" dirty="0">
                <a:solidFill>
                  <a:srgbClr val="FFFFFF"/>
                </a:solidFill>
                <a:latin typeface="Verdana"/>
                <a:cs typeface="Verdana"/>
              </a:rPr>
              <a:t>priority.  Video</a:t>
            </a:r>
            <a:r>
              <a:rPr sz="850" spc="-75" dirty="0">
                <a:solidFill>
                  <a:srgbClr val="FFFFFF"/>
                </a:solidFill>
                <a:latin typeface="Verdana"/>
                <a:cs typeface="Verdana"/>
              </a:rPr>
              <a:t> </a:t>
            </a:r>
            <a:r>
              <a:rPr sz="850" spc="-30" dirty="0">
                <a:solidFill>
                  <a:srgbClr val="FFFFFF"/>
                </a:solidFill>
                <a:latin typeface="Verdana"/>
                <a:cs typeface="Verdana"/>
              </a:rPr>
              <a:t>surveillance</a:t>
            </a:r>
            <a:r>
              <a:rPr sz="850" spc="-75" dirty="0">
                <a:solidFill>
                  <a:srgbClr val="FFFFFF"/>
                </a:solidFill>
                <a:latin typeface="Verdana"/>
                <a:cs typeface="Verdana"/>
              </a:rPr>
              <a:t> </a:t>
            </a:r>
            <a:r>
              <a:rPr sz="850" spc="-40" dirty="0">
                <a:solidFill>
                  <a:srgbClr val="FFFFFF"/>
                </a:solidFill>
                <a:latin typeface="Verdana"/>
                <a:cs typeface="Verdana"/>
              </a:rPr>
              <a:t>system</a:t>
            </a:r>
            <a:r>
              <a:rPr sz="850" spc="-35" dirty="0">
                <a:solidFill>
                  <a:srgbClr val="FFFFFF"/>
                </a:solidFill>
                <a:latin typeface="Verdana"/>
                <a:cs typeface="Verdana"/>
              </a:rPr>
              <a:t>s</a:t>
            </a:r>
            <a:r>
              <a:rPr sz="850" spc="-75" dirty="0">
                <a:solidFill>
                  <a:srgbClr val="FFFFFF"/>
                </a:solidFill>
                <a:latin typeface="Verdana"/>
                <a:cs typeface="Verdana"/>
              </a:rPr>
              <a:t> </a:t>
            </a:r>
            <a:r>
              <a:rPr sz="850" spc="-30" dirty="0">
                <a:solidFill>
                  <a:srgbClr val="FFFFFF"/>
                </a:solidFill>
                <a:latin typeface="Verdana"/>
                <a:cs typeface="Verdana"/>
              </a:rPr>
              <a:t>play</a:t>
            </a:r>
            <a:r>
              <a:rPr sz="850" spc="-75" dirty="0">
                <a:solidFill>
                  <a:srgbClr val="FFFFFF"/>
                </a:solidFill>
                <a:latin typeface="Verdana"/>
                <a:cs typeface="Verdana"/>
              </a:rPr>
              <a:t> </a:t>
            </a:r>
            <a:r>
              <a:rPr sz="850" spc="-35" dirty="0">
                <a:solidFill>
                  <a:srgbClr val="FFFFFF"/>
                </a:solidFill>
                <a:latin typeface="Verdana"/>
                <a:cs typeface="Verdana"/>
              </a:rPr>
              <a:t>a</a:t>
            </a:r>
            <a:r>
              <a:rPr sz="850" spc="-75" dirty="0">
                <a:solidFill>
                  <a:srgbClr val="FFFFFF"/>
                </a:solidFill>
                <a:latin typeface="Verdana"/>
                <a:cs typeface="Verdana"/>
              </a:rPr>
              <a:t> </a:t>
            </a:r>
            <a:r>
              <a:rPr sz="850" spc="-25" dirty="0">
                <a:solidFill>
                  <a:srgbClr val="FFFFFF"/>
                </a:solidFill>
                <a:latin typeface="Verdana"/>
                <a:cs typeface="Verdana"/>
              </a:rPr>
              <a:t>crucial  </a:t>
            </a:r>
            <a:r>
              <a:rPr sz="850" spc="-15" dirty="0">
                <a:solidFill>
                  <a:srgbClr val="FFFFFF"/>
                </a:solidFill>
                <a:latin typeface="Verdana"/>
                <a:cs typeface="Verdana"/>
              </a:rPr>
              <a:t>role</a:t>
            </a:r>
            <a:r>
              <a:rPr sz="850" spc="-75" dirty="0">
                <a:solidFill>
                  <a:srgbClr val="FFFFFF"/>
                </a:solidFill>
                <a:latin typeface="Verdana"/>
                <a:cs typeface="Verdana"/>
              </a:rPr>
              <a:t> </a:t>
            </a:r>
            <a:r>
              <a:rPr sz="850" spc="-15" dirty="0">
                <a:solidFill>
                  <a:srgbClr val="FFFFFF"/>
                </a:solidFill>
                <a:latin typeface="Verdana"/>
                <a:cs typeface="Verdana"/>
              </a:rPr>
              <a:t>in</a:t>
            </a:r>
            <a:r>
              <a:rPr sz="850" spc="-75" dirty="0">
                <a:solidFill>
                  <a:srgbClr val="FFFFFF"/>
                </a:solidFill>
                <a:latin typeface="Verdana"/>
                <a:cs typeface="Verdana"/>
              </a:rPr>
              <a:t> </a:t>
            </a:r>
            <a:r>
              <a:rPr sz="850" spc="-25" dirty="0">
                <a:solidFill>
                  <a:srgbClr val="FFFFFF"/>
                </a:solidFill>
                <a:latin typeface="Verdana"/>
                <a:cs typeface="Verdana"/>
              </a:rPr>
              <a:t>ensuring</a:t>
            </a:r>
            <a:r>
              <a:rPr sz="850" spc="-75" dirty="0">
                <a:solidFill>
                  <a:srgbClr val="FFFFFF"/>
                </a:solidFill>
                <a:latin typeface="Verdana"/>
                <a:cs typeface="Verdana"/>
              </a:rPr>
              <a:t> </a:t>
            </a:r>
            <a:r>
              <a:rPr sz="850" spc="-15" dirty="0">
                <a:solidFill>
                  <a:srgbClr val="FFFFFF"/>
                </a:solidFill>
                <a:latin typeface="Verdana"/>
                <a:cs typeface="Verdana"/>
              </a:rPr>
              <a:t>public</a:t>
            </a:r>
            <a:r>
              <a:rPr sz="850" spc="-75" dirty="0">
                <a:solidFill>
                  <a:srgbClr val="FFFFFF"/>
                </a:solidFill>
                <a:latin typeface="Verdana"/>
                <a:cs typeface="Verdana"/>
              </a:rPr>
              <a:t> </a:t>
            </a:r>
            <a:r>
              <a:rPr sz="850" spc="-45" dirty="0">
                <a:solidFill>
                  <a:srgbClr val="FFFFFF"/>
                </a:solidFill>
                <a:latin typeface="Verdana"/>
                <a:cs typeface="Verdana"/>
              </a:rPr>
              <a:t>safety</a:t>
            </a:r>
            <a:r>
              <a:rPr sz="850" spc="-30" dirty="0">
                <a:solidFill>
                  <a:srgbClr val="FFFFFF"/>
                </a:solidFill>
                <a:latin typeface="Verdana"/>
                <a:cs typeface="Verdana"/>
              </a:rPr>
              <a:t>.</a:t>
            </a:r>
            <a:r>
              <a:rPr sz="850" spc="-75" dirty="0">
                <a:solidFill>
                  <a:srgbClr val="FFFFFF"/>
                </a:solidFill>
                <a:latin typeface="Verdana"/>
                <a:cs typeface="Verdana"/>
              </a:rPr>
              <a:t> </a:t>
            </a:r>
            <a:r>
              <a:rPr sz="850" spc="-30" dirty="0">
                <a:solidFill>
                  <a:srgbClr val="FFFFFF"/>
                </a:solidFill>
                <a:latin typeface="Verdana"/>
                <a:cs typeface="Verdana"/>
              </a:rPr>
              <a:t>This  </a:t>
            </a:r>
            <a:r>
              <a:rPr sz="850" spc="-20" dirty="0">
                <a:solidFill>
                  <a:srgbClr val="FFFFFF"/>
                </a:solidFill>
                <a:latin typeface="Verdana"/>
                <a:cs typeface="Verdana"/>
              </a:rPr>
              <a:t>presentation</a:t>
            </a:r>
            <a:r>
              <a:rPr sz="850" spc="-75" dirty="0">
                <a:solidFill>
                  <a:srgbClr val="FFFFFF"/>
                </a:solidFill>
                <a:latin typeface="Verdana"/>
                <a:cs typeface="Verdana"/>
              </a:rPr>
              <a:t> </a:t>
            </a:r>
            <a:r>
              <a:rPr sz="850" spc="-20" dirty="0">
                <a:solidFill>
                  <a:srgbClr val="FFFFFF"/>
                </a:solidFill>
                <a:latin typeface="Verdana"/>
                <a:cs typeface="Verdana"/>
              </a:rPr>
              <a:t>will</a:t>
            </a:r>
            <a:r>
              <a:rPr sz="850" spc="-75" dirty="0">
                <a:solidFill>
                  <a:srgbClr val="FFFFFF"/>
                </a:solidFill>
                <a:latin typeface="Verdana"/>
                <a:cs typeface="Verdana"/>
              </a:rPr>
              <a:t> </a:t>
            </a:r>
            <a:r>
              <a:rPr sz="850" spc="-25" dirty="0">
                <a:solidFill>
                  <a:srgbClr val="FFFFFF"/>
                </a:solidFill>
                <a:latin typeface="Verdana"/>
                <a:cs typeface="Verdana"/>
              </a:rPr>
              <a:t>explor</a:t>
            </a:r>
            <a:r>
              <a:rPr sz="850" spc="-20" dirty="0">
                <a:solidFill>
                  <a:srgbClr val="FFFFFF"/>
                </a:solidFill>
                <a:latin typeface="Verdana"/>
                <a:cs typeface="Verdana"/>
              </a:rPr>
              <a:t>e</a:t>
            </a:r>
            <a:r>
              <a:rPr sz="850" spc="-75" dirty="0">
                <a:solidFill>
                  <a:srgbClr val="FFFFFF"/>
                </a:solidFill>
                <a:latin typeface="Verdana"/>
                <a:cs typeface="Verdana"/>
              </a:rPr>
              <a:t> </a:t>
            </a:r>
            <a:r>
              <a:rPr sz="850" spc="-25" dirty="0">
                <a:solidFill>
                  <a:srgbClr val="FFFFFF"/>
                </a:solidFill>
                <a:latin typeface="Verdana"/>
                <a:cs typeface="Verdana"/>
              </a:rPr>
              <a:t>the</a:t>
            </a:r>
            <a:r>
              <a:rPr sz="850" spc="-80" dirty="0">
                <a:solidFill>
                  <a:srgbClr val="FFFFFF"/>
                </a:solidFill>
                <a:latin typeface="Verdana"/>
                <a:cs typeface="Verdana"/>
              </a:rPr>
              <a:t> </a:t>
            </a:r>
            <a:r>
              <a:rPr sz="850" spc="-20" dirty="0">
                <a:solidFill>
                  <a:schemeClr val="accent1"/>
                </a:solidFill>
                <a:latin typeface="Verdana"/>
                <a:cs typeface="Verdana"/>
              </a:rPr>
              <a:t>enhancement</a:t>
            </a:r>
            <a:r>
              <a:rPr sz="850" spc="-20" dirty="0">
                <a:latin typeface="Verdana"/>
                <a:cs typeface="Verdana"/>
              </a:rPr>
              <a:t>  </a:t>
            </a:r>
            <a:r>
              <a:rPr sz="850" spc="-5" dirty="0">
                <a:solidFill>
                  <a:srgbClr val="FFFFFF"/>
                </a:solidFill>
                <a:latin typeface="Verdana"/>
                <a:cs typeface="Verdana"/>
              </a:rPr>
              <a:t>of </a:t>
            </a:r>
            <a:r>
              <a:rPr sz="850" spc="-25" dirty="0">
                <a:solidFill>
                  <a:srgbClr val="FFFFFF"/>
                </a:solidFill>
                <a:latin typeface="Verdana"/>
                <a:cs typeface="Verdana"/>
              </a:rPr>
              <a:t>these </a:t>
            </a:r>
            <a:r>
              <a:rPr sz="850" spc="-40" dirty="0">
                <a:solidFill>
                  <a:srgbClr val="FFFFFF"/>
                </a:solidFill>
                <a:latin typeface="Verdana"/>
                <a:cs typeface="Verdana"/>
              </a:rPr>
              <a:t>systems </a:t>
            </a:r>
            <a:r>
              <a:rPr sz="850" spc="-20" dirty="0">
                <a:solidFill>
                  <a:srgbClr val="FFFFFF"/>
                </a:solidFill>
                <a:latin typeface="Verdana"/>
                <a:cs typeface="Verdana"/>
              </a:rPr>
              <a:t>through </a:t>
            </a:r>
            <a:r>
              <a:rPr sz="850" spc="-30" dirty="0">
                <a:solidFill>
                  <a:srgbClr val="FFFFFF"/>
                </a:solidFill>
                <a:latin typeface="Verdana"/>
                <a:cs typeface="Verdana"/>
              </a:rPr>
              <a:t>object </a:t>
            </a:r>
            <a:r>
              <a:rPr sz="850" spc="-20" dirty="0">
                <a:solidFill>
                  <a:srgbClr val="FFFFFF"/>
                </a:solidFill>
                <a:latin typeface="Verdana"/>
                <a:cs typeface="Verdana"/>
              </a:rPr>
              <a:t>detection </a:t>
            </a:r>
            <a:r>
              <a:rPr sz="850" spc="-285" dirty="0">
                <a:solidFill>
                  <a:srgbClr val="FFFFFF"/>
                </a:solidFill>
                <a:latin typeface="Verdana"/>
                <a:cs typeface="Verdana"/>
              </a:rPr>
              <a:t> </a:t>
            </a:r>
            <a:r>
              <a:rPr sz="850" spc="-30" dirty="0">
                <a:solidFill>
                  <a:srgbClr val="FFFFFF"/>
                </a:solidFill>
                <a:latin typeface="Verdana"/>
                <a:cs typeface="Verdana"/>
              </a:rPr>
              <a:t>technology.</a:t>
            </a:r>
            <a:endParaRPr sz="850" dirty="0">
              <a:latin typeface="Verdana"/>
              <a:cs typeface="Verdana"/>
            </a:endParaRPr>
          </a:p>
        </p:txBody>
      </p:sp>
      <p:sp>
        <p:nvSpPr>
          <p:cNvPr id="15" name="object 15"/>
          <p:cNvSpPr/>
          <p:nvPr/>
        </p:nvSpPr>
        <p:spPr>
          <a:xfrm>
            <a:off x="3021063" y="1048414"/>
            <a:ext cx="1141730" cy="30480"/>
          </a:xfrm>
          <a:custGeom>
            <a:avLst/>
            <a:gdLst/>
            <a:ahLst/>
            <a:cxnLst/>
            <a:rect l="l" t="t" r="r" b="b"/>
            <a:pathLst>
              <a:path w="1141729" h="30480">
                <a:moveTo>
                  <a:pt x="1141653" y="0"/>
                </a:moveTo>
                <a:lnTo>
                  <a:pt x="0" y="0"/>
                </a:lnTo>
                <a:lnTo>
                  <a:pt x="0" y="30429"/>
                </a:lnTo>
                <a:lnTo>
                  <a:pt x="1141653" y="30429"/>
                </a:lnTo>
                <a:lnTo>
                  <a:pt x="1141653" y="0"/>
                </a:lnTo>
                <a:close/>
              </a:path>
            </a:pathLst>
          </a:custGeom>
          <a:solidFill>
            <a:srgbClr val="6FB0DA"/>
          </a:solidFill>
        </p:spPr>
        <p:txBody>
          <a:bodyPr wrap="square" lIns="0" tIns="0" rIns="0" bIns="0" rtlCol="0"/>
          <a:lstStyle/>
          <a:p>
            <a:endParaRPr/>
          </a:p>
        </p:txBody>
      </p:sp>
      <p:sp>
        <p:nvSpPr>
          <p:cNvPr id="19" name="TextBox 18">
            <a:extLst>
              <a:ext uri="{FF2B5EF4-FFF2-40B4-BE49-F238E27FC236}">
                <a16:creationId xmlns:a16="http://schemas.microsoft.com/office/drawing/2014/main" id="{CCC60732-8018-7397-1C02-4069D968B023}"/>
              </a:ext>
            </a:extLst>
          </p:cNvPr>
          <p:cNvSpPr txBox="1"/>
          <p:nvPr/>
        </p:nvSpPr>
        <p:spPr>
          <a:xfrm>
            <a:off x="2469847" y="1190171"/>
            <a:ext cx="914400" cy="914400"/>
          </a:xfrm>
          <a:prstGeom prst="rect">
            <a:avLst/>
          </a:prstGeom>
          <a:noFill/>
        </p:spPr>
        <p:txBody>
          <a:bodyPr wrap="square" rtlCol="0">
            <a:spAutoFit/>
          </a:bodyPr>
          <a:lstStyle/>
          <a:p>
            <a:endParaRPr lang="en-IN" dirty="0"/>
          </a:p>
        </p:txBody>
      </p:sp>
      <p:sp>
        <p:nvSpPr>
          <p:cNvPr id="20" name="TextBox 19">
            <a:extLst>
              <a:ext uri="{FF2B5EF4-FFF2-40B4-BE49-F238E27FC236}">
                <a16:creationId xmlns:a16="http://schemas.microsoft.com/office/drawing/2014/main" id="{589B1DBE-CAE7-086A-4B49-4801969D9F87}"/>
              </a:ext>
            </a:extLst>
          </p:cNvPr>
          <p:cNvSpPr txBox="1"/>
          <p:nvPr/>
        </p:nvSpPr>
        <p:spPr>
          <a:xfrm>
            <a:off x="2622550" y="1181075"/>
            <a:ext cx="100993" cy="369332"/>
          </a:xfrm>
          <a:prstGeom prst="rect">
            <a:avLst/>
          </a:prstGeom>
          <a:noFill/>
        </p:spPr>
        <p:txBody>
          <a:bodyPr wrap="square" rtlCol="0">
            <a:spAutoFit/>
          </a:bodyPr>
          <a:lstStyle/>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041769" y="0"/>
            <a:ext cx="1805305" cy="1833245"/>
            <a:chOff x="4041769" y="0"/>
            <a:chExt cx="1805305" cy="1833245"/>
          </a:xfrm>
        </p:grpSpPr>
        <p:sp>
          <p:nvSpPr>
            <p:cNvPr id="3" name="object 3"/>
            <p:cNvSpPr/>
            <p:nvPr/>
          </p:nvSpPr>
          <p:spPr>
            <a:xfrm>
              <a:off x="5234726" y="893420"/>
              <a:ext cx="612140" cy="939800"/>
            </a:xfrm>
            <a:custGeom>
              <a:avLst/>
              <a:gdLst/>
              <a:ahLst/>
              <a:cxnLst/>
              <a:rect l="l" t="t" r="r" b="b"/>
              <a:pathLst>
                <a:path w="612139" h="939800">
                  <a:moveTo>
                    <a:pt x="555985" y="0"/>
                  </a:moveTo>
                  <a:lnTo>
                    <a:pt x="0" y="555604"/>
                  </a:lnTo>
                  <a:lnTo>
                    <a:pt x="383987" y="939332"/>
                  </a:lnTo>
                  <a:lnTo>
                    <a:pt x="612022" y="711465"/>
                  </a:lnTo>
                  <a:lnTo>
                    <a:pt x="612022" y="55994"/>
                  </a:lnTo>
                  <a:lnTo>
                    <a:pt x="555985" y="0"/>
                  </a:lnTo>
                  <a:close/>
                </a:path>
              </a:pathLst>
            </a:custGeom>
            <a:solidFill>
              <a:srgbClr val="484C67"/>
            </a:solidFill>
          </p:spPr>
          <p:txBody>
            <a:bodyPr wrap="square" lIns="0" tIns="0" rIns="0" bIns="0" rtlCol="0"/>
            <a:lstStyle/>
            <a:p>
              <a:endParaRPr/>
            </a:p>
          </p:txBody>
        </p:sp>
        <p:sp>
          <p:nvSpPr>
            <p:cNvPr id="4" name="object 4"/>
            <p:cNvSpPr/>
            <p:nvPr/>
          </p:nvSpPr>
          <p:spPr>
            <a:xfrm>
              <a:off x="4041762" y="12"/>
              <a:ext cx="1805305" cy="1479550"/>
            </a:xfrm>
            <a:custGeom>
              <a:avLst/>
              <a:gdLst/>
              <a:ahLst/>
              <a:cxnLst/>
              <a:rect l="l" t="t" r="r" b="b"/>
              <a:pathLst>
                <a:path w="1805304" h="1479550">
                  <a:moveTo>
                    <a:pt x="1779358" y="923798"/>
                  </a:moveTo>
                  <a:lnTo>
                    <a:pt x="1577733" y="721537"/>
                  </a:lnTo>
                  <a:lnTo>
                    <a:pt x="1021753" y="1277137"/>
                  </a:lnTo>
                  <a:lnTo>
                    <a:pt x="1223352" y="1479397"/>
                  </a:lnTo>
                  <a:lnTo>
                    <a:pt x="1779358" y="923798"/>
                  </a:lnTo>
                  <a:close/>
                </a:path>
                <a:path w="1805304" h="1479550">
                  <a:moveTo>
                    <a:pt x="1804962" y="0"/>
                  </a:moveTo>
                  <a:lnTo>
                    <a:pt x="0" y="0"/>
                  </a:lnTo>
                  <a:lnTo>
                    <a:pt x="983132" y="983132"/>
                  </a:lnTo>
                  <a:lnTo>
                    <a:pt x="1804962" y="161290"/>
                  </a:lnTo>
                  <a:lnTo>
                    <a:pt x="1804962" y="0"/>
                  </a:lnTo>
                  <a:close/>
                </a:path>
              </a:pathLst>
            </a:custGeom>
            <a:solidFill>
              <a:srgbClr val="6FB0DA"/>
            </a:solidFill>
          </p:spPr>
          <p:txBody>
            <a:bodyPr wrap="square" lIns="0" tIns="0" rIns="0" bIns="0" rtlCol="0"/>
            <a:lstStyle/>
            <a:p>
              <a:endParaRPr/>
            </a:p>
          </p:txBody>
        </p:sp>
      </p:grpSp>
      <p:sp>
        <p:nvSpPr>
          <p:cNvPr id="5" name="object 5"/>
          <p:cNvSpPr/>
          <p:nvPr/>
        </p:nvSpPr>
        <p:spPr>
          <a:xfrm>
            <a:off x="4815809" y="2133469"/>
            <a:ext cx="1031240" cy="1155065"/>
          </a:xfrm>
          <a:custGeom>
            <a:avLst/>
            <a:gdLst/>
            <a:ahLst/>
            <a:cxnLst/>
            <a:rect l="l" t="t" r="r" b="b"/>
            <a:pathLst>
              <a:path w="1031239" h="1155064">
                <a:moveTo>
                  <a:pt x="1030528" y="0"/>
                </a:moveTo>
                <a:lnTo>
                  <a:pt x="0" y="1030926"/>
                </a:lnTo>
                <a:lnTo>
                  <a:pt x="123599" y="1154477"/>
                </a:lnTo>
                <a:lnTo>
                  <a:pt x="1030936" y="1154477"/>
                </a:lnTo>
                <a:lnTo>
                  <a:pt x="1030936" y="408"/>
                </a:lnTo>
                <a:lnTo>
                  <a:pt x="1030528" y="0"/>
                </a:lnTo>
                <a:close/>
              </a:path>
            </a:pathLst>
          </a:custGeom>
          <a:solidFill>
            <a:srgbClr val="6FB0DA"/>
          </a:solidFill>
        </p:spPr>
        <p:txBody>
          <a:bodyPr wrap="square" lIns="0" tIns="0" rIns="0" bIns="0" rtlCol="0"/>
          <a:lstStyle/>
          <a:p>
            <a:endParaRPr/>
          </a:p>
        </p:txBody>
      </p:sp>
      <p:grpSp>
        <p:nvGrpSpPr>
          <p:cNvPr id="6" name="object 6"/>
          <p:cNvGrpSpPr/>
          <p:nvPr/>
        </p:nvGrpSpPr>
        <p:grpSpPr>
          <a:xfrm>
            <a:off x="3710878" y="260676"/>
            <a:ext cx="2136140" cy="2820035"/>
            <a:chOff x="3710878" y="260676"/>
            <a:chExt cx="2136140" cy="2820035"/>
          </a:xfrm>
        </p:grpSpPr>
        <p:sp>
          <p:nvSpPr>
            <p:cNvPr id="7" name="object 7"/>
            <p:cNvSpPr/>
            <p:nvPr/>
          </p:nvSpPr>
          <p:spPr>
            <a:xfrm>
              <a:off x="5069921" y="260676"/>
              <a:ext cx="777240" cy="838835"/>
            </a:xfrm>
            <a:custGeom>
              <a:avLst/>
              <a:gdLst/>
              <a:ahLst/>
              <a:cxnLst/>
              <a:rect l="l" t="t" r="r" b="b"/>
              <a:pathLst>
                <a:path w="777239" h="838835">
                  <a:moveTo>
                    <a:pt x="776834" y="0"/>
                  </a:moveTo>
                  <a:lnTo>
                    <a:pt x="0" y="776847"/>
                  </a:lnTo>
                  <a:lnTo>
                    <a:pt x="62240" y="838295"/>
                  </a:lnTo>
                  <a:lnTo>
                    <a:pt x="776834" y="123688"/>
                  </a:lnTo>
                  <a:lnTo>
                    <a:pt x="776834" y="0"/>
                  </a:lnTo>
                  <a:close/>
                </a:path>
              </a:pathLst>
            </a:custGeom>
            <a:solidFill>
              <a:srgbClr val="6FB0DA"/>
            </a:solidFill>
          </p:spPr>
          <p:txBody>
            <a:bodyPr wrap="square" lIns="0" tIns="0" rIns="0" bIns="0" rtlCol="0"/>
            <a:lstStyle/>
            <a:p>
              <a:endParaRPr/>
            </a:p>
          </p:txBody>
        </p:sp>
        <p:pic>
          <p:nvPicPr>
            <p:cNvPr id="8" name="object 8"/>
            <p:cNvPicPr/>
            <p:nvPr/>
          </p:nvPicPr>
          <p:blipFill>
            <a:blip r:embed="rId2" cstate="print"/>
            <a:stretch>
              <a:fillRect/>
            </a:stretch>
          </p:blipFill>
          <p:spPr>
            <a:xfrm>
              <a:off x="3710878" y="1043964"/>
              <a:ext cx="2036643" cy="2036670"/>
            </a:xfrm>
            <a:prstGeom prst="rect">
              <a:avLst/>
            </a:prstGeom>
          </p:spPr>
        </p:pic>
      </p:grpSp>
      <p:sp>
        <p:nvSpPr>
          <p:cNvPr id="9" name="object 9"/>
          <p:cNvSpPr txBox="1">
            <a:spLocks noGrp="1"/>
          </p:cNvSpPr>
          <p:nvPr>
            <p:ph type="title"/>
          </p:nvPr>
        </p:nvSpPr>
        <p:spPr>
          <a:xfrm>
            <a:off x="1384198" y="680893"/>
            <a:ext cx="2419134" cy="207108"/>
          </a:xfrm>
          <a:prstGeom prst="rect">
            <a:avLst/>
          </a:prstGeom>
        </p:spPr>
        <p:txBody>
          <a:bodyPr vert="horz" wrap="square" lIns="0" tIns="14605" rIns="0" bIns="0" rtlCol="0">
            <a:spAutoFit/>
          </a:bodyPr>
          <a:lstStyle/>
          <a:p>
            <a:pPr marR="5080" algn="l">
              <a:lnSpc>
                <a:spcPts val="1545"/>
              </a:lnSpc>
              <a:spcBef>
                <a:spcPts val="115"/>
              </a:spcBef>
            </a:pPr>
            <a:r>
              <a:rPr spc="75" dirty="0"/>
              <a:t>Object</a:t>
            </a:r>
            <a:r>
              <a:rPr spc="-30" dirty="0"/>
              <a:t> </a:t>
            </a:r>
            <a:r>
              <a:rPr spc="80" dirty="0"/>
              <a:t>Detection</a:t>
            </a:r>
            <a:r>
              <a:rPr lang="en-US" spc="80" dirty="0"/>
              <a:t> </a:t>
            </a:r>
            <a:r>
              <a:rPr spc="55" dirty="0"/>
              <a:t>Technology</a:t>
            </a:r>
          </a:p>
        </p:txBody>
      </p:sp>
      <p:sp>
        <p:nvSpPr>
          <p:cNvPr id="12" name="object 12"/>
          <p:cNvSpPr txBox="1"/>
          <p:nvPr/>
        </p:nvSpPr>
        <p:spPr>
          <a:xfrm>
            <a:off x="1405861" y="1190625"/>
            <a:ext cx="2305017" cy="1192058"/>
          </a:xfrm>
          <a:prstGeom prst="rect">
            <a:avLst/>
          </a:prstGeom>
        </p:spPr>
        <p:txBody>
          <a:bodyPr vert="horz" wrap="square" lIns="0" tIns="12065" rIns="0" bIns="0" rtlCol="0">
            <a:spAutoFit/>
          </a:bodyPr>
          <a:lstStyle/>
          <a:p>
            <a:pPr marL="12700" marR="5080" indent="501015">
              <a:lnSpc>
                <a:spcPct val="100899"/>
              </a:lnSpc>
              <a:spcBef>
                <a:spcPts val="95"/>
              </a:spcBef>
            </a:pPr>
            <a:r>
              <a:rPr sz="950" spc="-35" dirty="0">
                <a:solidFill>
                  <a:srgbClr val="FFFFFF"/>
                </a:solidFill>
                <a:latin typeface="Verdana"/>
                <a:cs typeface="Verdana"/>
              </a:rPr>
              <a:t>Object</a:t>
            </a:r>
            <a:r>
              <a:rPr sz="950" spc="-85" dirty="0">
                <a:solidFill>
                  <a:srgbClr val="FFFFFF"/>
                </a:solidFill>
                <a:latin typeface="Verdana"/>
                <a:cs typeface="Verdana"/>
              </a:rPr>
              <a:t> </a:t>
            </a:r>
            <a:r>
              <a:rPr sz="950" spc="-25" dirty="0">
                <a:solidFill>
                  <a:srgbClr val="FFFFFF"/>
                </a:solidFill>
                <a:latin typeface="Verdana"/>
                <a:cs typeface="Verdana"/>
              </a:rPr>
              <a:t>detection</a:t>
            </a:r>
            <a:r>
              <a:rPr sz="950" spc="-85" dirty="0">
                <a:solidFill>
                  <a:srgbClr val="FFFFFF"/>
                </a:solidFill>
                <a:latin typeface="Verdana"/>
                <a:cs typeface="Verdana"/>
              </a:rPr>
              <a:t> </a:t>
            </a:r>
            <a:r>
              <a:rPr sz="950" spc="-30" dirty="0">
                <a:solidFill>
                  <a:srgbClr val="FFFFFF"/>
                </a:solidFill>
                <a:latin typeface="Verdana"/>
                <a:cs typeface="Verdana"/>
              </a:rPr>
              <a:t>is</a:t>
            </a:r>
            <a:r>
              <a:rPr sz="950" spc="-85" dirty="0">
                <a:solidFill>
                  <a:srgbClr val="FFFFFF"/>
                </a:solidFill>
                <a:latin typeface="Verdana"/>
                <a:cs typeface="Verdana"/>
              </a:rPr>
              <a:t> </a:t>
            </a:r>
            <a:r>
              <a:rPr sz="950" spc="-40" dirty="0">
                <a:solidFill>
                  <a:srgbClr val="FFFFFF"/>
                </a:solidFill>
                <a:latin typeface="Verdana"/>
                <a:cs typeface="Verdana"/>
              </a:rPr>
              <a:t>a</a:t>
            </a:r>
            <a:r>
              <a:rPr sz="950" spc="-95" dirty="0">
                <a:solidFill>
                  <a:srgbClr val="FFFFFF"/>
                </a:solidFill>
                <a:latin typeface="Verdana"/>
                <a:cs typeface="Verdana"/>
              </a:rPr>
              <a:t> </a:t>
            </a:r>
            <a:r>
              <a:rPr sz="950" spc="-35" dirty="0">
                <a:solidFill>
                  <a:schemeClr val="accent1"/>
                </a:solidFill>
                <a:latin typeface="Verdana"/>
                <a:cs typeface="Verdana"/>
              </a:rPr>
              <a:t>critical</a:t>
            </a:r>
            <a:r>
              <a:rPr sz="950" spc="-35" dirty="0">
                <a:latin typeface="Verdana"/>
                <a:cs typeface="Verdana"/>
              </a:rPr>
              <a:t>  </a:t>
            </a:r>
            <a:r>
              <a:rPr sz="950" spc="-25" dirty="0">
                <a:solidFill>
                  <a:srgbClr val="FFFFFF"/>
                </a:solidFill>
                <a:latin typeface="Verdana"/>
                <a:cs typeface="Verdana"/>
              </a:rPr>
              <a:t>componen</a:t>
            </a:r>
            <a:r>
              <a:rPr sz="950" spc="-15" dirty="0">
                <a:solidFill>
                  <a:srgbClr val="FFFFFF"/>
                </a:solidFill>
                <a:latin typeface="Verdana"/>
                <a:cs typeface="Verdana"/>
              </a:rPr>
              <a:t>t</a:t>
            </a:r>
            <a:r>
              <a:rPr sz="950" spc="-85" dirty="0">
                <a:solidFill>
                  <a:srgbClr val="FFFFFF"/>
                </a:solidFill>
                <a:latin typeface="Verdana"/>
                <a:cs typeface="Verdana"/>
              </a:rPr>
              <a:t> </a:t>
            </a:r>
            <a:r>
              <a:rPr sz="950" spc="-5" dirty="0">
                <a:solidFill>
                  <a:srgbClr val="FFFFFF"/>
                </a:solidFill>
                <a:latin typeface="Verdana"/>
                <a:cs typeface="Verdana"/>
              </a:rPr>
              <a:t>of</a:t>
            </a:r>
            <a:r>
              <a:rPr sz="950" spc="-85" dirty="0">
                <a:solidFill>
                  <a:srgbClr val="FFFFFF"/>
                </a:solidFill>
                <a:latin typeface="Verdana"/>
                <a:cs typeface="Verdana"/>
              </a:rPr>
              <a:t> </a:t>
            </a:r>
            <a:r>
              <a:rPr sz="950" spc="-30" dirty="0">
                <a:solidFill>
                  <a:srgbClr val="FFFFFF"/>
                </a:solidFill>
                <a:latin typeface="Verdana"/>
                <a:cs typeface="Verdana"/>
              </a:rPr>
              <a:t>video</a:t>
            </a:r>
            <a:r>
              <a:rPr sz="950" spc="-85" dirty="0">
                <a:solidFill>
                  <a:srgbClr val="FFFFFF"/>
                </a:solidFill>
                <a:latin typeface="Verdana"/>
                <a:cs typeface="Verdana"/>
              </a:rPr>
              <a:t> </a:t>
            </a:r>
            <a:r>
              <a:rPr sz="950" spc="-40" dirty="0">
                <a:solidFill>
                  <a:srgbClr val="FFFFFF"/>
                </a:solidFill>
                <a:latin typeface="Verdana"/>
                <a:cs typeface="Verdana"/>
              </a:rPr>
              <a:t>surveillance</a:t>
            </a:r>
            <a:r>
              <a:rPr sz="950" spc="-30" dirty="0">
                <a:solidFill>
                  <a:srgbClr val="FFFFFF"/>
                </a:solidFill>
                <a:latin typeface="Verdana"/>
                <a:cs typeface="Verdana"/>
              </a:rPr>
              <a:t>.</a:t>
            </a:r>
            <a:r>
              <a:rPr sz="950" spc="-85" dirty="0">
                <a:solidFill>
                  <a:srgbClr val="FFFFFF"/>
                </a:solidFill>
                <a:latin typeface="Verdana"/>
                <a:cs typeface="Verdana"/>
              </a:rPr>
              <a:t> </a:t>
            </a:r>
            <a:r>
              <a:rPr sz="950" spc="-80" dirty="0">
                <a:solidFill>
                  <a:srgbClr val="FFFFFF"/>
                </a:solidFill>
                <a:latin typeface="Verdana"/>
                <a:cs typeface="Verdana"/>
              </a:rPr>
              <a:t>It  </a:t>
            </a:r>
            <a:r>
              <a:rPr sz="950" spc="-35" dirty="0">
                <a:solidFill>
                  <a:srgbClr val="FFFFFF"/>
                </a:solidFill>
                <a:latin typeface="Verdana"/>
                <a:cs typeface="Verdana"/>
              </a:rPr>
              <a:t>involves</a:t>
            </a:r>
            <a:r>
              <a:rPr sz="950" spc="-85" dirty="0">
                <a:solidFill>
                  <a:srgbClr val="FFFFFF"/>
                </a:solidFill>
                <a:latin typeface="Verdana"/>
                <a:cs typeface="Verdana"/>
              </a:rPr>
              <a:t> </a:t>
            </a:r>
            <a:r>
              <a:rPr sz="950" spc="-30" dirty="0">
                <a:solidFill>
                  <a:srgbClr val="FFFFFF"/>
                </a:solidFill>
                <a:latin typeface="Verdana"/>
                <a:cs typeface="Verdana"/>
              </a:rPr>
              <a:t>the</a:t>
            </a:r>
            <a:r>
              <a:rPr sz="950" spc="-85" dirty="0">
                <a:solidFill>
                  <a:srgbClr val="FFFFFF"/>
                </a:solidFill>
                <a:latin typeface="Verdana"/>
                <a:cs typeface="Verdana"/>
              </a:rPr>
              <a:t> </a:t>
            </a:r>
            <a:r>
              <a:rPr sz="950" spc="-25" dirty="0">
                <a:solidFill>
                  <a:srgbClr val="FFFFFF"/>
                </a:solidFill>
                <a:latin typeface="Verdana"/>
                <a:cs typeface="Verdana"/>
              </a:rPr>
              <a:t>identiﬁcation</a:t>
            </a:r>
            <a:r>
              <a:rPr sz="950" spc="-85" dirty="0">
                <a:solidFill>
                  <a:srgbClr val="FFFFFF"/>
                </a:solidFill>
                <a:latin typeface="Verdana"/>
                <a:cs typeface="Verdana"/>
              </a:rPr>
              <a:t> </a:t>
            </a:r>
            <a:r>
              <a:rPr sz="950" spc="-20" dirty="0">
                <a:solidFill>
                  <a:srgbClr val="FFFFFF"/>
                </a:solidFill>
                <a:latin typeface="Verdana"/>
                <a:cs typeface="Verdana"/>
              </a:rPr>
              <a:t>and  </a:t>
            </a:r>
            <a:r>
              <a:rPr sz="950" spc="-40" dirty="0">
                <a:solidFill>
                  <a:srgbClr val="FFFFFF"/>
                </a:solidFill>
                <a:latin typeface="Verdana"/>
                <a:cs typeface="Verdana"/>
              </a:rPr>
              <a:t>trackin</a:t>
            </a:r>
            <a:r>
              <a:rPr sz="950" spc="-45" dirty="0">
                <a:solidFill>
                  <a:srgbClr val="FFFFFF"/>
                </a:solidFill>
                <a:latin typeface="Verdana"/>
                <a:cs typeface="Verdana"/>
              </a:rPr>
              <a:t>g</a:t>
            </a:r>
            <a:r>
              <a:rPr sz="950" spc="-85" dirty="0">
                <a:solidFill>
                  <a:srgbClr val="FFFFFF"/>
                </a:solidFill>
                <a:latin typeface="Verdana"/>
                <a:cs typeface="Verdana"/>
              </a:rPr>
              <a:t> </a:t>
            </a:r>
            <a:r>
              <a:rPr sz="950" spc="-5" dirty="0">
                <a:solidFill>
                  <a:srgbClr val="FFFFFF"/>
                </a:solidFill>
                <a:latin typeface="Verdana"/>
                <a:cs typeface="Verdana"/>
              </a:rPr>
              <a:t>of</a:t>
            </a:r>
            <a:r>
              <a:rPr sz="950" spc="-85" dirty="0">
                <a:solidFill>
                  <a:srgbClr val="FFFFFF"/>
                </a:solidFill>
                <a:latin typeface="Verdana"/>
                <a:cs typeface="Verdana"/>
              </a:rPr>
              <a:t> </a:t>
            </a:r>
            <a:r>
              <a:rPr sz="950" spc="-35" dirty="0">
                <a:solidFill>
                  <a:schemeClr val="accent1"/>
                </a:solidFill>
                <a:latin typeface="Verdana"/>
                <a:cs typeface="Verdana"/>
              </a:rPr>
              <a:t>speciﬁ</a:t>
            </a:r>
            <a:r>
              <a:rPr sz="950" spc="-30" dirty="0">
                <a:solidFill>
                  <a:schemeClr val="accent1"/>
                </a:solidFill>
                <a:latin typeface="Verdana"/>
                <a:cs typeface="Verdana"/>
              </a:rPr>
              <a:t>c</a:t>
            </a:r>
            <a:r>
              <a:rPr sz="950" spc="-85" dirty="0">
                <a:latin typeface="Verdana"/>
                <a:cs typeface="Verdana"/>
              </a:rPr>
              <a:t> </a:t>
            </a:r>
            <a:r>
              <a:rPr sz="950" spc="-35" dirty="0">
                <a:solidFill>
                  <a:schemeClr val="accent1"/>
                </a:solidFill>
                <a:latin typeface="Verdana"/>
                <a:cs typeface="Verdana"/>
              </a:rPr>
              <a:t>objects</a:t>
            </a:r>
            <a:r>
              <a:rPr sz="950" spc="-85" dirty="0">
                <a:latin typeface="Verdana"/>
                <a:cs typeface="Verdana"/>
              </a:rPr>
              <a:t> </a:t>
            </a:r>
            <a:r>
              <a:rPr sz="950" spc="-25" dirty="0">
                <a:solidFill>
                  <a:srgbClr val="FFFFFF"/>
                </a:solidFill>
                <a:latin typeface="Verdana"/>
                <a:cs typeface="Verdana"/>
              </a:rPr>
              <a:t>within</a:t>
            </a:r>
            <a:r>
              <a:rPr sz="950" spc="-85" dirty="0">
                <a:solidFill>
                  <a:srgbClr val="FFFFFF"/>
                </a:solidFill>
                <a:latin typeface="Verdana"/>
                <a:cs typeface="Verdana"/>
              </a:rPr>
              <a:t> </a:t>
            </a:r>
            <a:r>
              <a:rPr sz="950" spc="-30" dirty="0">
                <a:solidFill>
                  <a:srgbClr val="FFFFFF"/>
                </a:solidFill>
                <a:latin typeface="Verdana"/>
                <a:cs typeface="Verdana"/>
              </a:rPr>
              <a:t>a  video</a:t>
            </a:r>
            <a:r>
              <a:rPr sz="950" spc="-85" dirty="0">
                <a:solidFill>
                  <a:srgbClr val="FFFFFF"/>
                </a:solidFill>
                <a:latin typeface="Verdana"/>
                <a:cs typeface="Verdana"/>
              </a:rPr>
              <a:t> </a:t>
            </a:r>
            <a:r>
              <a:rPr sz="950" spc="-35" dirty="0">
                <a:solidFill>
                  <a:srgbClr val="FFFFFF"/>
                </a:solidFill>
                <a:latin typeface="Verdana"/>
                <a:cs typeface="Verdana"/>
              </a:rPr>
              <a:t>feed.</a:t>
            </a:r>
            <a:r>
              <a:rPr sz="950" spc="-85" dirty="0">
                <a:solidFill>
                  <a:srgbClr val="FFFFFF"/>
                </a:solidFill>
                <a:latin typeface="Verdana"/>
                <a:cs typeface="Verdana"/>
              </a:rPr>
              <a:t> </a:t>
            </a:r>
            <a:r>
              <a:rPr sz="950" spc="-40" dirty="0">
                <a:solidFill>
                  <a:srgbClr val="FFFFFF"/>
                </a:solidFill>
                <a:latin typeface="Verdana"/>
                <a:cs typeface="Verdana"/>
              </a:rPr>
              <a:t>Thi</a:t>
            </a:r>
            <a:r>
              <a:rPr sz="950" spc="-35" dirty="0">
                <a:solidFill>
                  <a:srgbClr val="FFFFFF"/>
                </a:solidFill>
                <a:latin typeface="Verdana"/>
                <a:cs typeface="Verdana"/>
              </a:rPr>
              <a:t>s</a:t>
            </a:r>
            <a:r>
              <a:rPr sz="950" spc="-90" dirty="0">
                <a:solidFill>
                  <a:srgbClr val="FFFFFF"/>
                </a:solidFill>
                <a:latin typeface="Verdana"/>
                <a:cs typeface="Verdana"/>
              </a:rPr>
              <a:t> </a:t>
            </a:r>
            <a:r>
              <a:rPr sz="950" spc="-35" dirty="0">
                <a:solidFill>
                  <a:srgbClr val="FFFFFF"/>
                </a:solidFill>
                <a:latin typeface="Verdana"/>
                <a:cs typeface="Verdana"/>
              </a:rPr>
              <a:t>technology</a:t>
            </a:r>
            <a:r>
              <a:rPr sz="950" spc="-85" dirty="0">
                <a:solidFill>
                  <a:srgbClr val="FFFFFF"/>
                </a:solidFill>
                <a:latin typeface="Verdana"/>
                <a:cs typeface="Verdana"/>
              </a:rPr>
              <a:t> </a:t>
            </a:r>
            <a:r>
              <a:rPr sz="950" spc="-25" dirty="0">
                <a:solidFill>
                  <a:srgbClr val="FFFFFF"/>
                </a:solidFill>
                <a:latin typeface="Verdana"/>
                <a:cs typeface="Verdana"/>
              </a:rPr>
              <a:t>enables  </a:t>
            </a:r>
            <a:r>
              <a:rPr sz="950" spc="-30" dirty="0">
                <a:solidFill>
                  <a:srgbClr val="FFFFFF"/>
                </a:solidFill>
                <a:latin typeface="Verdana"/>
                <a:cs typeface="Verdana"/>
              </a:rPr>
              <a:t>the</a:t>
            </a:r>
            <a:r>
              <a:rPr sz="950" spc="-85" dirty="0">
                <a:solidFill>
                  <a:srgbClr val="FFFFFF"/>
                </a:solidFill>
                <a:latin typeface="Verdana"/>
                <a:cs typeface="Verdana"/>
              </a:rPr>
              <a:t> </a:t>
            </a:r>
            <a:r>
              <a:rPr sz="950" spc="-45" dirty="0">
                <a:solidFill>
                  <a:srgbClr val="FFFFFF"/>
                </a:solidFill>
                <a:latin typeface="Verdana"/>
                <a:cs typeface="Verdana"/>
              </a:rPr>
              <a:t>syste</a:t>
            </a:r>
            <a:r>
              <a:rPr sz="950" spc="-70" dirty="0">
                <a:solidFill>
                  <a:srgbClr val="FFFFFF"/>
                </a:solidFill>
                <a:latin typeface="Verdana"/>
                <a:cs typeface="Verdana"/>
              </a:rPr>
              <a:t>m</a:t>
            </a:r>
            <a:r>
              <a:rPr sz="950" spc="-85" dirty="0">
                <a:solidFill>
                  <a:srgbClr val="FFFFFF"/>
                </a:solidFill>
                <a:latin typeface="Verdana"/>
                <a:cs typeface="Verdana"/>
              </a:rPr>
              <a:t> </a:t>
            </a:r>
            <a:r>
              <a:rPr sz="950" spc="-20" dirty="0">
                <a:solidFill>
                  <a:srgbClr val="FFFFFF"/>
                </a:solidFill>
                <a:latin typeface="Verdana"/>
                <a:cs typeface="Verdana"/>
              </a:rPr>
              <a:t>t</a:t>
            </a:r>
            <a:r>
              <a:rPr sz="950" spc="-25" dirty="0">
                <a:solidFill>
                  <a:srgbClr val="FFFFFF"/>
                </a:solidFill>
                <a:latin typeface="Verdana"/>
                <a:cs typeface="Verdana"/>
              </a:rPr>
              <a:t>o</a:t>
            </a:r>
            <a:r>
              <a:rPr sz="950" spc="-85" dirty="0">
                <a:solidFill>
                  <a:srgbClr val="FFFFFF"/>
                </a:solidFill>
                <a:latin typeface="Verdana"/>
                <a:cs typeface="Verdana"/>
              </a:rPr>
              <a:t> </a:t>
            </a:r>
            <a:r>
              <a:rPr sz="950" spc="-30" dirty="0">
                <a:solidFill>
                  <a:srgbClr val="FFFFFF"/>
                </a:solidFill>
                <a:latin typeface="Verdana"/>
                <a:cs typeface="Verdana"/>
              </a:rPr>
              <a:t>detect</a:t>
            </a:r>
            <a:r>
              <a:rPr sz="950" spc="-85" dirty="0">
                <a:solidFill>
                  <a:srgbClr val="FFFFFF"/>
                </a:solidFill>
                <a:latin typeface="Verdana"/>
                <a:cs typeface="Verdana"/>
              </a:rPr>
              <a:t> </a:t>
            </a:r>
            <a:r>
              <a:rPr sz="950" spc="-25" dirty="0">
                <a:solidFill>
                  <a:srgbClr val="FFFFFF"/>
                </a:solidFill>
                <a:latin typeface="Verdana"/>
                <a:cs typeface="Verdana"/>
              </a:rPr>
              <a:t>an</a:t>
            </a:r>
            <a:r>
              <a:rPr sz="950" spc="-20" dirty="0">
                <a:solidFill>
                  <a:srgbClr val="FFFFFF"/>
                </a:solidFill>
                <a:latin typeface="Verdana"/>
                <a:cs typeface="Verdana"/>
              </a:rPr>
              <a:t>d</a:t>
            </a:r>
            <a:r>
              <a:rPr sz="950" spc="-85" dirty="0">
                <a:solidFill>
                  <a:srgbClr val="FFFFFF"/>
                </a:solidFill>
                <a:latin typeface="Verdana"/>
                <a:cs typeface="Verdana"/>
              </a:rPr>
              <a:t> </a:t>
            </a:r>
            <a:r>
              <a:rPr sz="950" spc="-20" dirty="0">
                <a:solidFill>
                  <a:srgbClr val="FFFFFF"/>
                </a:solidFill>
                <a:latin typeface="Verdana"/>
                <a:cs typeface="Verdana"/>
              </a:rPr>
              <a:t>respond</a:t>
            </a:r>
            <a:r>
              <a:rPr sz="950" spc="-90" dirty="0">
                <a:solidFill>
                  <a:srgbClr val="FFFFFF"/>
                </a:solidFill>
                <a:latin typeface="Verdana"/>
                <a:cs typeface="Verdana"/>
              </a:rPr>
              <a:t> </a:t>
            </a:r>
            <a:r>
              <a:rPr sz="950" spc="-15" dirty="0">
                <a:solidFill>
                  <a:srgbClr val="FFFFFF"/>
                </a:solidFill>
                <a:latin typeface="Verdana"/>
                <a:cs typeface="Verdana"/>
              </a:rPr>
              <a:t>to  </a:t>
            </a:r>
            <a:r>
              <a:rPr sz="950" spc="-25" dirty="0">
                <a:solidFill>
                  <a:srgbClr val="FFFFFF"/>
                </a:solidFill>
                <a:latin typeface="Verdana"/>
                <a:cs typeface="Verdana"/>
              </a:rPr>
              <a:t>potential</a:t>
            </a:r>
            <a:r>
              <a:rPr sz="950" spc="-85" dirty="0">
                <a:solidFill>
                  <a:srgbClr val="FFFFFF"/>
                </a:solidFill>
                <a:latin typeface="Verdana"/>
                <a:cs typeface="Verdana"/>
              </a:rPr>
              <a:t> </a:t>
            </a:r>
            <a:r>
              <a:rPr sz="950" spc="-40" dirty="0">
                <a:solidFill>
                  <a:srgbClr val="FFFFFF"/>
                </a:solidFill>
                <a:latin typeface="Verdana"/>
                <a:cs typeface="Verdana"/>
              </a:rPr>
              <a:t>security</a:t>
            </a:r>
            <a:r>
              <a:rPr sz="950" spc="-85" dirty="0">
                <a:solidFill>
                  <a:srgbClr val="FFFFFF"/>
                </a:solidFill>
                <a:latin typeface="Verdana"/>
                <a:cs typeface="Verdana"/>
              </a:rPr>
              <a:t> </a:t>
            </a:r>
            <a:r>
              <a:rPr sz="950" spc="-35" dirty="0">
                <a:solidFill>
                  <a:srgbClr val="FFFFFF"/>
                </a:solidFill>
                <a:latin typeface="Verdana"/>
                <a:cs typeface="Verdana"/>
              </a:rPr>
              <a:t>threat</a:t>
            </a:r>
            <a:r>
              <a:rPr sz="950" spc="-30" dirty="0">
                <a:solidFill>
                  <a:srgbClr val="FFFFFF"/>
                </a:solidFill>
                <a:latin typeface="Verdana"/>
                <a:cs typeface="Verdana"/>
              </a:rPr>
              <a:t>s</a:t>
            </a:r>
            <a:r>
              <a:rPr sz="950" spc="-85" dirty="0">
                <a:solidFill>
                  <a:srgbClr val="FFFFFF"/>
                </a:solidFill>
                <a:latin typeface="Verdana"/>
                <a:cs typeface="Verdana"/>
              </a:rPr>
              <a:t> </a:t>
            </a:r>
            <a:r>
              <a:rPr sz="950" spc="-20" dirty="0">
                <a:solidFill>
                  <a:srgbClr val="FFFFFF"/>
                </a:solidFill>
                <a:latin typeface="Verdana"/>
                <a:cs typeface="Verdana"/>
              </a:rPr>
              <a:t>in</a:t>
            </a:r>
            <a:r>
              <a:rPr sz="950" spc="-85" dirty="0">
                <a:solidFill>
                  <a:srgbClr val="FFFFFF"/>
                </a:solidFill>
                <a:latin typeface="Verdana"/>
                <a:cs typeface="Verdana"/>
              </a:rPr>
              <a:t> </a:t>
            </a:r>
            <a:r>
              <a:rPr sz="950" spc="-30" dirty="0">
                <a:solidFill>
                  <a:srgbClr val="FFFFFF"/>
                </a:solidFill>
                <a:latin typeface="Verdana"/>
                <a:cs typeface="Verdana"/>
              </a:rPr>
              <a:t>real</a:t>
            </a:r>
            <a:endParaRPr sz="950" dirty="0">
              <a:latin typeface="Verdana"/>
              <a:cs typeface="Verdana"/>
            </a:endParaRPr>
          </a:p>
          <a:p>
            <a:pPr marR="5080">
              <a:lnSpc>
                <a:spcPct val="100000"/>
              </a:lnSpc>
              <a:spcBef>
                <a:spcPts val="15"/>
              </a:spcBef>
            </a:pPr>
            <a:r>
              <a:rPr sz="950" spc="-45" dirty="0">
                <a:solidFill>
                  <a:srgbClr val="FFFFFF"/>
                </a:solidFill>
                <a:latin typeface="Verdana"/>
                <a:cs typeface="Verdana"/>
              </a:rPr>
              <a:t>time.</a:t>
            </a:r>
            <a:endParaRPr sz="950" dirty="0">
              <a:latin typeface="Verdana"/>
              <a:cs typeface="Verdana"/>
            </a:endParaRPr>
          </a:p>
        </p:txBody>
      </p:sp>
      <p:sp>
        <p:nvSpPr>
          <p:cNvPr id="13" name="object 13"/>
          <p:cNvSpPr/>
          <p:nvPr/>
        </p:nvSpPr>
        <p:spPr>
          <a:xfrm>
            <a:off x="1384198" y="1028724"/>
            <a:ext cx="1294130" cy="30480"/>
          </a:xfrm>
          <a:custGeom>
            <a:avLst/>
            <a:gdLst/>
            <a:ahLst/>
            <a:cxnLst/>
            <a:rect l="l" t="t" r="r" b="b"/>
            <a:pathLst>
              <a:path w="1294129" h="30480">
                <a:moveTo>
                  <a:pt x="1293863" y="0"/>
                </a:moveTo>
                <a:lnTo>
                  <a:pt x="0" y="0"/>
                </a:lnTo>
                <a:lnTo>
                  <a:pt x="0" y="30441"/>
                </a:lnTo>
                <a:lnTo>
                  <a:pt x="1293863" y="30441"/>
                </a:lnTo>
                <a:lnTo>
                  <a:pt x="1293863" y="0"/>
                </a:lnTo>
                <a:close/>
              </a:path>
            </a:pathLst>
          </a:custGeom>
          <a:solidFill>
            <a:srgbClr val="6FB0DA"/>
          </a:solidFill>
        </p:spPr>
        <p:txBody>
          <a:bodyPr wrap="square" lIns="0" tIns="0" rIns="0" bIns="0" rtlCol="0"/>
          <a:lstStyle/>
          <a:p>
            <a:endParaRPr/>
          </a:p>
        </p:txBody>
      </p:sp>
      <p:grpSp>
        <p:nvGrpSpPr>
          <p:cNvPr id="14" name="object 14"/>
          <p:cNvGrpSpPr/>
          <p:nvPr/>
        </p:nvGrpSpPr>
        <p:grpSpPr>
          <a:xfrm>
            <a:off x="1512" y="219283"/>
            <a:ext cx="1235075" cy="3068955"/>
            <a:chOff x="1512" y="219283"/>
            <a:chExt cx="1235075" cy="3068955"/>
          </a:xfrm>
        </p:grpSpPr>
        <p:sp>
          <p:nvSpPr>
            <p:cNvPr id="15" name="object 15"/>
            <p:cNvSpPr/>
            <p:nvPr/>
          </p:nvSpPr>
          <p:spPr>
            <a:xfrm>
              <a:off x="1512" y="219283"/>
              <a:ext cx="936625" cy="1873250"/>
            </a:xfrm>
            <a:custGeom>
              <a:avLst/>
              <a:gdLst/>
              <a:ahLst/>
              <a:cxnLst/>
              <a:rect l="l" t="t" r="r" b="b"/>
              <a:pathLst>
                <a:path w="936625" h="1873250">
                  <a:moveTo>
                    <a:pt x="0" y="0"/>
                  </a:moveTo>
                  <a:lnTo>
                    <a:pt x="0" y="1873071"/>
                  </a:lnTo>
                  <a:lnTo>
                    <a:pt x="936546" y="936170"/>
                  </a:lnTo>
                  <a:lnTo>
                    <a:pt x="0" y="0"/>
                  </a:lnTo>
                  <a:close/>
                </a:path>
              </a:pathLst>
            </a:custGeom>
            <a:solidFill>
              <a:srgbClr val="484C67"/>
            </a:solidFill>
          </p:spPr>
          <p:txBody>
            <a:bodyPr wrap="square" lIns="0" tIns="0" rIns="0" bIns="0" rtlCol="0"/>
            <a:lstStyle/>
            <a:p>
              <a:endParaRPr/>
            </a:p>
          </p:txBody>
        </p:sp>
        <p:sp>
          <p:nvSpPr>
            <p:cNvPr id="16" name="object 16"/>
            <p:cNvSpPr/>
            <p:nvPr/>
          </p:nvSpPr>
          <p:spPr>
            <a:xfrm>
              <a:off x="1512" y="1987070"/>
              <a:ext cx="1235075" cy="1301115"/>
            </a:xfrm>
            <a:custGeom>
              <a:avLst/>
              <a:gdLst/>
              <a:ahLst/>
              <a:cxnLst/>
              <a:rect l="l" t="t" r="r" b="b"/>
              <a:pathLst>
                <a:path w="1235075" h="1301114">
                  <a:moveTo>
                    <a:pt x="204454" y="0"/>
                  </a:moveTo>
                  <a:lnTo>
                    <a:pt x="0" y="204451"/>
                  </a:lnTo>
                  <a:lnTo>
                    <a:pt x="0" y="1300876"/>
                  </a:lnTo>
                  <a:lnTo>
                    <a:pt x="964623" y="1300876"/>
                  </a:lnTo>
                  <a:lnTo>
                    <a:pt x="1234976" y="1030520"/>
                  </a:lnTo>
                  <a:lnTo>
                    <a:pt x="204454" y="0"/>
                  </a:lnTo>
                  <a:close/>
                </a:path>
              </a:pathLst>
            </a:custGeom>
            <a:solidFill>
              <a:srgbClr val="6FB0DA"/>
            </a:solidFill>
          </p:spPr>
          <p:txBody>
            <a:bodyPr wrap="square" lIns="0" tIns="0" rIns="0" bIns="0" rtlCol="0"/>
            <a:lstStyle/>
            <a:p>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19332-C722-CDE9-630B-7D733882A3C7}"/>
              </a:ext>
            </a:extLst>
          </p:cNvPr>
          <p:cNvSpPr>
            <a:spLocks noGrp="1"/>
          </p:cNvSpPr>
          <p:nvPr>
            <p:ph type="title"/>
          </p:nvPr>
        </p:nvSpPr>
        <p:spPr>
          <a:xfrm>
            <a:off x="-44450" y="493182"/>
            <a:ext cx="5618231" cy="215444"/>
          </a:xfrm>
        </p:spPr>
        <p:txBody>
          <a:bodyPr/>
          <a:lstStyle/>
          <a:p>
            <a:r>
              <a:rPr lang="en-US" dirty="0"/>
              <a:t>                                  </a:t>
            </a:r>
            <a:r>
              <a:rPr lang="en-IN" spc="65" dirty="0"/>
              <a:t>Challenges</a:t>
            </a:r>
            <a:endParaRPr lang="en-IN" dirty="0"/>
          </a:p>
        </p:txBody>
      </p:sp>
      <p:sp>
        <p:nvSpPr>
          <p:cNvPr id="3" name="TextBox 2">
            <a:extLst>
              <a:ext uri="{FF2B5EF4-FFF2-40B4-BE49-F238E27FC236}">
                <a16:creationId xmlns:a16="http://schemas.microsoft.com/office/drawing/2014/main" id="{A3FF88F9-A6DE-8EFF-C64C-C24591D22FB1}"/>
              </a:ext>
            </a:extLst>
          </p:cNvPr>
          <p:cNvSpPr txBox="1"/>
          <p:nvPr/>
        </p:nvSpPr>
        <p:spPr>
          <a:xfrm>
            <a:off x="1250950" y="962025"/>
            <a:ext cx="4191000" cy="2062103"/>
          </a:xfrm>
          <a:prstGeom prst="rect">
            <a:avLst/>
          </a:prstGeom>
          <a:noFill/>
        </p:spPr>
        <p:txBody>
          <a:bodyPr wrap="square" rtlCol="0">
            <a:spAutoFit/>
          </a:bodyPr>
          <a:lstStyle/>
          <a:p>
            <a:pPr algn="l"/>
            <a:r>
              <a:rPr lang="en-US" sz="800" spc="-25" dirty="0">
                <a:solidFill>
                  <a:srgbClr val="FFFFFF"/>
                </a:solidFill>
                <a:latin typeface="Times New Roman" panose="02020603050405020304" pitchFamily="18" charset="0"/>
                <a:cs typeface="Times New Roman" panose="02020603050405020304" pitchFamily="18" charset="0"/>
              </a:rPr>
              <a:t>Video</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30" dirty="0">
                <a:solidFill>
                  <a:srgbClr val="FFFFFF"/>
                </a:solidFill>
                <a:latin typeface="Times New Roman" panose="02020603050405020304" pitchFamily="18" charset="0"/>
                <a:cs typeface="Times New Roman" panose="02020603050405020304" pitchFamily="18" charset="0"/>
              </a:rPr>
              <a:t>surveillance</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40" dirty="0">
                <a:solidFill>
                  <a:srgbClr val="FFFFFF"/>
                </a:solidFill>
                <a:latin typeface="Times New Roman" panose="02020603050405020304" pitchFamily="18" charset="0"/>
                <a:cs typeface="Times New Roman" panose="02020603050405020304" pitchFamily="18" charset="0"/>
              </a:rPr>
              <a:t>system</a:t>
            </a:r>
            <a:r>
              <a:rPr lang="en-US" sz="800" spc="-35" dirty="0">
                <a:solidFill>
                  <a:srgbClr val="FFFFFF"/>
                </a:solidFill>
                <a:latin typeface="Times New Roman" panose="02020603050405020304" pitchFamily="18" charset="0"/>
                <a:cs typeface="Times New Roman" panose="02020603050405020304" pitchFamily="18" charset="0"/>
              </a:rPr>
              <a:t>s</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25" dirty="0">
                <a:solidFill>
                  <a:srgbClr val="FFFFFF"/>
                </a:solidFill>
                <a:latin typeface="Times New Roman" panose="02020603050405020304" pitchFamily="18" charset="0"/>
                <a:cs typeface="Times New Roman" panose="02020603050405020304" pitchFamily="18" charset="0"/>
              </a:rPr>
              <a:t>face  </a:t>
            </a:r>
            <a:r>
              <a:rPr lang="en-US" sz="800" spc="-30" dirty="0">
                <a:solidFill>
                  <a:schemeClr val="accent1"/>
                </a:solidFill>
                <a:latin typeface="Times New Roman" panose="02020603050405020304" pitchFamily="18" charset="0"/>
                <a:cs typeface="Times New Roman" panose="02020603050405020304" pitchFamily="18" charset="0"/>
              </a:rPr>
              <a:t>challenge</a:t>
            </a:r>
            <a:r>
              <a:rPr lang="en-US" sz="800" spc="-25" dirty="0">
                <a:solidFill>
                  <a:schemeClr val="accent1"/>
                </a:solidFill>
                <a:latin typeface="Times New Roman" panose="02020603050405020304" pitchFamily="18" charset="0"/>
                <a:cs typeface="Times New Roman" panose="02020603050405020304" pitchFamily="18" charset="0"/>
              </a:rPr>
              <a:t>s</a:t>
            </a:r>
            <a:r>
              <a:rPr lang="en-US" sz="800" spc="-75" dirty="0">
                <a:latin typeface="Times New Roman" panose="02020603050405020304" pitchFamily="18" charset="0"/>
                <a:cs typeface="Times New Roman" panose="02020603050405020304" pitchFamily="18" charset="0"/>
              </a:rPr>
              <a:t> </a:t>
            </a:r>
            <a:r>
              <a:rPr lang="en-US" sz="800" spc="-25" dirty="0">
                <a:solidFill>
                  <a:srgbClr val="FFFFFF"/>
                </a:solidFill>
                <a:latin typeface="Times New Roman" panose="02020603050405020304" pitchFamily="18" charset="0"/>
                <a:cs typeface="Times New Roman" panose="02020603050405020304" pitchFamily="18" charset="0"/>
              </a:rPr>
              <a:t>such</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40" dirty="0">
                <a:solidFill>
                  <a:srgbClr val="FFFFFF"/>
                </a:solidFill>
                <a:latin typeface="Times New Roman" panose="02020603050405020304" pitchFamily="18" charset="0"/>
                <a:cs typeface="Times New Roman" panose="02020603050405020304" pitchFamily="18" charset="0"/>
              </a:rPr>
              <a:t>a</a:t>
            </a:r>
            <a:r>
              <a:rPr lang="en-US" sz="800" spc="-30" dirty="0">
                <a:solidFill>
                  <a:srgbClr val="FFFFFF"/>
                </a:solidFill>
                <a:latin typeface="Times New Roman" panose="02020603050405020304" pitchFamily="18" charset="0"/>
                <a:cs typeface="Times New Roman" panose="02020603050405020304" pitchFamily="18" charset="0"/>
              </a:rPr>
              <a:t>s</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40" dirty="0">
                <a:solidFill>
                  <a:srgbClr val="FFFFFF"/>
                </a:solidFill>
                <a:latin typeface="Times New Roman" panose="02020603050405020304" pitchFamily="18" charset="0"/>
                <a:cs typeface="Times New Roman" panose="02020603050405020304" pitchFamily="18" charset="0"/>
              </a:rPr>
              <a:t>varying</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25" dirty="0">
                <a:solidFill>
                  <a:srgbClr val="FFFFFF"/>
                </a:solidFill>
                <a:latin typeface="Times New Roman" panose="02020603050405020304" pitchFamily="18" charset="0"/>
                <a:cs typeface="Times New Roman" panose="02020603050405020304" pitchFamily="18" charset="0"/>
              </a:rPr>
              <a:t>lighting  </a:t>
            </a:r>
            <a:r>
              <a:rPr lang="en-US" sz="800" spc="-30" dirty="0">
                <a:solidFill>
                  <a:srgbClr val="FFFFFF"/>
                </a:solidFill>
                <a:latin typeface="Times New Roman" panose="02020603050405020304" pitchFamily="18" charset="0"/>
                <a:cs typeface="Times New Roman" panose="02020603050405020304" pitchFamily="18" charset="0"/>
              </a:rPr>
              <a:t>conditions</a:t>
            </a:r>
            <a:r>
              <a:rPr lang="en-US" sz="800" spc="-20" dirty="0">
                <a:solidFill>
                  <a:srgbClr val="FFFFFF"/>
                </a:solidFill>
                <a:latin typeface="Times New Roman" panose="02020603050405020304" pitchFamily="18" charset="0"/>
                <a:cs typeface="Times New Roman" panose="02020603050405020304" pitchFamily="18" charset="0"/>
              </a:rPr>
              <a:t>,</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25" dirty="0">
                <a:solidFill>
                  <a:srgbClr val="FFFFFF"/>
                </a:solidFill>
                <a:latin typeface="Times New Roman" panose="02020603050405020304" pitchFamily="18" charset="0"/>
                <a:cs typeface="Times New Roman" panose="02020603050405020304" pitchFamily="18" charset="0"/>
              </a:rPr>
              <a:t>occlusions,</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20" dirty="0">
                <a:solidFill>
                  <a:srgbClr val="FFFFFF"/>
                </a:solidFill>
                <a:latin typeface="Times New Roman" panose="02020603050405020304" pitchFamily="18" charset="0"/>
                <a:cs typeface="Times New Roman" panose="02020603050405020304" pitchFamily="18" charset="0"/>
              </a:rPr>
              <a:t>an</a:t>
            </a:r>
            <a:r>
              <a:rPr lang="en-US" sz="800" spc="-15" dirty="0">
                <a:solidFill>
                  <a:srgbClr val="FFFFFF"/>
                </a:solidFill>
                <a:latin typeface="Times New Roman" panose="02020603050405020304" pitchFamily="18" charset="0"/>
                <a:cs typeface="Times New Roman" panose="02020603050405020304" pitchFamily="18" charset="0"/>
              </a:rPr>
              <a:t>d</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25" dirty="0">
                <a:solidFill>
                  <a:srgbClr val="FFFFFF"/>
                </a:solidFill>
                <a:latin typeface="Times New Roman" panose="02020603050405020304" pitchFamily="18" charset="0"/>
                <a:cs typeface="Times New Roman" panose="02020603050405020304" pitchFamily="18" charset="0"/>
              </a:rPr>
              <a:t>complex  </a:t>
            </a:r>
            <a:r>
              <a:rPr lang="en-US" sz="800" spc="-30" dirty="0">
                <a:solidFill>
                  <a:srgbClr val="FFFFFF"/>
                </a:solidFill>
                <a:latin typeface="Times New Roman" panose="02020603050405020304" pitchFamily="18" charset="0"/>
                <a:cs typeface="Times New Roman" panose="02020603050405020304" pitchFamily="18" charset="0"/>
              </a:rPr>
              <a:t>backgrounds.</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35" dirty="0">
                <a:solidFill>
                  <a:srgbClr val="FFFFFF"/>
                </a:solidFill>
                <a:latin typeface="Times New Roman" panose="02020603050405020304" pitchFamily="18" charset="0"/>
                <a:cs typeface="Times New Roman" panose="02020603050405020304" pitchFamily="18" charset="0"/>
              </a:rPr>
              <a:t>Thes</a:t>
            </a:r>
            <a:r>
              <a:rPr lang="en-US" sz="800" spc="-30" dirty="0">
                <a:solidFill>
                  <a:srgbClr val="FFFFFF"/>
                </a:solidFill>
                <a:latin typeface="Times New Roman" panose="02020603050405020304" pitchFamily="18" charset="0"/>
                <a:cs typeface="Times New Roman" panose="02020603050405020304" pitchFamily="18" charset="0"/>
              </a:rPr>
              <a:t>e</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20" dirty="0">
                <a:solidFill>
                  <a:srgbClr val="FFFFFF"/>
                </a:solidFill>
                <a:latin typeface="Times New Roman" panose="02020603050405020304" pitchFamily="18" charset="0"/>
                <a:cs typeface="Times New Roman" panose="02020603050405020304" pitchFamily="18" charset="0"/>
              </a:rPr>
              <a:t>factors</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25" dirty="0">
                <a:solidFill>
                  <a:srgbClr val="FFFFFF"/>
                </a:solidFill>
                <a:latin typeface="Times New Roman" panose="02020603050405020304" pitchFamily="18" charset="0"/>
                <a:cs typeface="Times New Roman" panose="02020603050405020304" pitchFamily="18" charset="0"/>
              </a:rPr>
              <a:t>can  </a:t>
            </a:r>
            <a:r>
              <a:rPr lang="en-US" sz="800" spc="-15" dirty="0">
                <a:solidFill>
                  <a:srgbClr val="FFFFFF"/>
                </a:solidFill>
                <a:latin typeface="Times New Roman" panose="02020603050405020304" pitchFamily="18" charset="0"/>
                <a:cs typeface="Times New Roman" panose="02020603050405020304" pitchFamily="18" charset="0"/>
              </a:rPr>
              <a:t>hinder</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25" dirty="0">
                <a:solidFill>
                  <a:srgbClr val="FFFFFF"/>
                </a:solidFill>
                <a:latin typeface="Times New Roman" panose="02020603050405020304" pitchFamily="18" charset="0"/>
                <a:cs typeface="Times New Roman" panose="02020603050405020304" pitchFamily="18" charset="0"/>
              </a:rPr>
              <a:t>the</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40" dirty="0">
                <a:solidFill>
                  <a:srgbClr val="FFFFFF"/>
                </a:solidFill>
                <a:latin typeface="Times New Roman" panose="02020603050405020304" pitchFamily="18" charset="0"/>
                <a:cs typeface="Times New Roman" panose="02020603050405020304" pitchFamily="18" charset="0"/>
              </a:rPr>
              <a:t>accurac</a:t>
            </a:r>
            <a:r>
              <a:rPr lang="en-US" sz="800" spc="-35" dirty="0">
                <a:solidFill>
                  <a:srgbClr val="FFFFFF"/>
                </a:solidFill>
                <a:latin typeface="Times New Roman" panose="02020603050405020304" pitchFamily="18" charset="0"/>
                <a:cs typeface="Times New Roman" panose="02020603050405020304" pitchFamily="18" charset="0"/>
              </a:rPr>
              <a:t>y</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5" dirty="0">
                <a:solidFill>
                  <a:srgbClr val="FFFFFF"/>
                </a:solidFill>
                <a:latin typeface="Times New Roman" panose="02020603050405020304" pitchFamily="18" charset="0"/>
                <a:cs typeface="Times New Roman" panose="02020603050405020304" pitchFamily="18" charset="0"/>
              </a:rPr>
              <a:t>of</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25" dirty="0">
                <a:solidFill>
                  <a:srgbClr val="FFFFFF"/>
                </a:solidFill>
                <a:latin typeface="Times New Roman" panose="02020603050405020304" pitchFamily="18" charset="0"/>
                <a:cs typeface="Times New Roman" panose="02020603050405020304" pitchFamily="18" charset="0"/>
              </a:rPr>
              <a:t>object  </a:t>
            </a:r>
            <a:r>
              <a:rPr lang="en-US" sz="800" spc="-20" dirty="0">
                <a:solidFill>
                  <a:srgbClr val="FFFFFF"/>
                </a:solidFill>
                <a:latin typeface="Times New Roman" panose="02020603050405020304" pitchFamily="18" charset="0"/>
                <a:cs typeface="Times New Roman" panose="02020603050405020304" pitchFamily="18" charset="0"/>
              </a:rPr>
              <a:t>detection</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35" dirty="0">
                <a:solidFill>
                  <a:srgbClr val="FFFFFF"/>
                </a:solidFill>
                <a:latin typeface="Times New Roman" panose="02020603050405020304" pitchFamily="18" charset="0"/>
                <a:cs typeface="Times New Roman" panose="02020603050405020304" pitchFamily="18" charset="0"/>
              </a:rPr>
              <a:t>algorithms</a:t>
            </a:r>
            <a:r>
              <a:rPr lang="en-US" sz="800" spc="-25" dirty="0">
                <a:solidFill>
                  <a:srgbClr val="FFFFFF"/>
                </a:solidFill>
                <a:latin typeface="Times New Roman" panose="02020603050405020304" pitchFamily="18" charset="0"/>
                <a:cs typeface="Times New Roman" panose="02020603050405020304" pitchFamily="18" charset="0"/>
              </a:rPr>
              <a:t>,</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25" dirty="0">
                <a:solidFill>
                  <a:srgbClr val="FFFFFF"/>
                </a:solidFill>
                <a:latin typeface="Times New Roman" panose="02020603050405020304" pitchFamily="18" charset="0"/>
                <a:cs typeface="Times New Roman" panose="02020603050405020304" pitchFamily="18" charset="0"/>
              </a:rPr>
              <a:t>impacting  overall</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40" dirty="0">
                <a:solidFill>
                  <a:srgbClr val="FFFFFF"/>
                </a:solidFill>
                <a:latin typeface="Times New Roman" panose="02020603050405020304" pitchFamily="18" charset="0"/>
                <a:cs typeface="Times New Roman" panose="02020603050405020304" pitchFamily="18" charset="0"/>
              </a:rPr>
              <a:t>syste</a:t>
            </a:r>
            <a:r>
              <a:rPr lang="en-US" sz="800" spc="-60" dirty="0">
                <a:solidFill>
                  <a:srgbClr val="FFFFFF"/>
                </a:solidFill>
                <a:latin typeface="Times New Roman" panose="02020603050405020304" pitchFamily="18" charset="0"/>
                <a:cs typeface="Times New Roman" panose="02020603050405020304" pitchFamily="18" charset="0"/>
              </a:rPr>
              <a:t>m</a:t>
            </a:r>
            <a:r>
              <a:rPr lang="en-US" sz="800" spc="-75" dirty="0">
                <a:solidFill>
                  <a:srgbClr val="FFFFFF"/>
                </a:solidFill>
                <a:latin typeface="Times New Roman" panose="02020603050405020304" pitchFamily="18" charset="0"/>
                <a:cs typeface="Times New Roman" panose="02020603050405020304" pitchFamily="18" charset="0"/>
              </a:rPr>
              <a:t>   </a:t>
            </a:r>
            <a:r>
              <a:rPr lang="en-US" sz="800" spc="-30" dirty="0">
                <a:solidFill>
                  <a:schemeClr val="accent1"/>
                </a:solidFill>
                <a:latin typeface="Times New Roman" panose="02020603050405020304" pitchFamily="18" charset="0"/>
                <a:cs typeface="Times New Roman" panose="02020603050405020304" pitchFamily="18" charset="0"/>
              </a:rPr>
              <a:t>reliabilit</a:t>
            </a:r>
            <a:r>
              <a:rPr lang="en-US" sz="800" spc="-35" dirty="0">
                <a:solidFill>
                  <a:schemeClr val="accent1"/>
                </a:solidFill>
                <a:latin typeface="Times New Roman" panose="02020603050405020304" pitchFamily="18" charset="0"/>
                <a:cs typeface="Times New Roman" panose="02020603050405020304" pitchFamily="18" charset="0"/>
              </a:rPr>
              <a:t>y .</a:t>
            </a:r>
          </a:p>
          <a:p>
            <a:pPr algn="l"/>
            <a:endParaRPr lang="en-US" sz="800" kern="100" dirty="0">
              <a:solidFill>
                <a:schemeClr val="accent1"/>
              </a:solidFill>
              <a:effectLst/>
              <a:latin typeface="Times New Roman" panose="02020603050405020304" pitchFamily="18"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Understanding the difficulties, we must overcome while tracking is vital.</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Several prevalent and significant obstacles are listed below.</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b="1" u="sng" kern="100" dirty="0">
                <a:solidFill>
                  <a:schemeClr val="accent1"/>
                </a:solidFill>
                <a:effectLst/>
                <a:latin typeface="Times New Roman" panose="02020603050405020304" pitchFamily="18" charset="0"/>
                <a:ea typeface="SimSun" panose="02010600030101010101" pitchFamily="2" charset="-122"/>
                <a:cs typeface="Times New Roman" panose="02020603050405020304" pitchFamily="18" charset="0"/>
              </a:rPr>
              <a:t>Object occlusion</a:t>
            </a:r>
            <a:r>
              <a:rPr lang="en-US" sz="800" b="1" kern="100" dirty="0">
                <a:solidFill>
                  <a:schemeClr val="accent1"/>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When an object in a series of photos is obscured or blocked by another object, it becomes challenging to identify the object and to update subsequent images if it resurfaces.</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b="1" u="sng" kern="100" dirty="0">
                <a:solidFill>
                  <a:schemeClr val="accent1"/>
                </a:solidFill>
                <a:effectLst/>
                <a:latin typeface="Times New Roman" panose="02020603050405020304" pitchFamily="18" charset="0"/>
                <a:ea typeface="SimSun" panose="02010600030101010101" pitchFamily="2" charset="-122"/>
                <a:cs typeface="Times New Roman" panose="02020603050405020304" pitchFamily="18" charset="0"/>
              </a:rPr>
              <a:t>Change of shape:</a:t>
            </a:r>
            <a:r>
              <a:rPr lang="en-US" sz="800" b="1" kern="100" dirty="0">
                <a:solidFill>
                  <a:schemeClr val="accent1"/>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When tracking non-rigid objects, alterations in an object's shape or total deformation frequently result in tracking failure and the inability to detect the object.</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r>
              <a:rPr lang="en-US" sz="800" b="1" u="sng" kern="100" dirty="0">
                <a:solidFill>
                  <a:schemeClr val="accent1"/>
                </a:solidFill>
                <a:effectLst/>
                <a:latin typeface="Times New Roman" panose="02020603050405020304" pitchFamily="18" charset="0"/>
                <a:ea typeface="SimSun" panose="02010600030101010101" pitchFamily="2" charset="-122"/>
              </a:rPr>
              <a:t>False positives:</a:t>
            </a:r>
            <a:r>
              <a:rPr lang="en-US" sz="800" b="1" kern="100" dirty="0">
                <a:solidFill>
                  <a:schemeClr val="accent1"/>
                </a:solidFill>
                <a:effectLst/>
                <a:latin typeface="Times New Roman" panose="02020603050405020304" pitchFamily="18" charset="0"/>
                <a:ea typeface="SimSun" panose="02010600030101010101" pitchFamily="2" charset="-122"/>
              </a:rPr>
              <a:t> </a:t>
            </a:r>
            <a:r>
              <a:rPr lang="en-US" sz="800" kern="100" dirty="0">
                <a:solidFill>
                  <a:schemeClr val="bg1">
                    <a:lumMod val="95000"/>
                  </a:schemeClr>
                </a:solidFill>
                <a:effectLst/>
                <a:latin typeface="Times New Roman" panose="02020603050405020304" pitchFamily="18" charset="0"/>
                <a:ea typeface="SimSun" panose="02010600030101010101" pitchFamily="2" charset="-122"/>
              </a:rPr>
              <a:t>It can be challenging to determine which object is being targeted in subsequent images when there are several similar objects in the scene. It is possible for the tracker to lose sight of the object it is currently tracking and begin tracking something similar</a:t>
            </a:r>
            <a:endParaRPr lang="en-IN" sz="400" dirty="0">
              <a:solidFill>
                <a:schemeClr val="bg1">
                  <a:lumMod val="95000"/>
                </a:schemeClr>
              </a:solidFill>
            </a:endParaRPr>
          </a:p>
        </p:txBody>
      </p:sp>
      <p:grpSp>
        <p:nvGrpSpPr>
          <p:cNvPr id="5" name="object 14">
            <a:extLst>
              <a:ext uri="{FF2B5EF4-FFF2-40B4-BE49-F238E27FC236}">
                <a16:creationId xmlns:a16="http://schemas.microsoft.com/office/drawing/2014/main" id="{4D067FC2-A1E2-8AFF-41A4-5B172C2456AC}"/>
              </a:ext>
            </a:extLst>
          </p:cNvPr>
          <p:cNvGrpSpPr/>
          <p:nvPr/>
        </p:nvGrpSpPr>
        <p:grpSpPr>
          <a:xfrm>
            <a:off x="1512" y="219283"/>
            <a:ext cx="1235075" cy="3068955"/>
            <a:chOff x="1512" y="219283"/>
            <a:chExt cx="1235075" cy="3068955"/>
          </a:xfrm>
        </p:grpSpPr>
        <p:sp>
          <p:nvSpPr>
            <p:cNvPr id="6" name="object 15">
              <a:extLst>
                <a:ext uri="{FF2B5EF4-FFF2-40B4-BE49-F238E27FC236}">
                  <a16:creationId xmlns:a16="http://schemas.microsoft.com/office/drawing/2014/main" id="{A4ACD4B5-339B-8BEB-6058-D7EA83D361A9}"/>
                </a:ext>
              </a:extLst>
            </p:cNvPr>
            <p:cNvSpPr/>
            <p:nvPr/>
          </p:nvSpPr>
          <p:spPr>
            <a:xfrm>
              <a:off x="1512" y="219283"/>
              <a:ext cx="936625" cy="1873250"/>
            </a:xfrm>
            <a:custGeom>
              <a:avLst/>
              <a:gdLst/>
              <a:ahLst/>
              <a:cxnLst/>
              <a:rect l="l" t="t" r="r" b="b"/>
              <a:pathLst>
                <a:path w="936625" h="1873250">
                  <a:moveTo>
                    <a:pt x="0" y="0"/>
                  </a:moveTo>
                  <a:lnTo>
                    <a:pt x="0" y="1873071"/>
                  </a:lnTo>
                  <a:lnTo>
                    <a:pt x="936546" y="936170"/>
                  </a:lnTo>
                  <a:lnTo>
                    <a:pt x="0" y="0"/>
                  </a:lnTo>
                  <a:close/>
                </a:path>
              </a:pathLst>
            </a:custGeom>
            <a:solidFill>
              <a:srgbClr val="484C67"/>
            </a:solidFill>
          </p:spPr>
          <p:txBody>
            <a:bodyPr wrap="square" lIns="0" tIns="0" rIns="0" bIns="0" rtlCol="0"/>
            <a:lstStyle/>
            <a:p>
              <a:endParaRPr/>
            </a:p>
          </p:txBody>
        </p:sp>
        <p:sp>
          <p:nvSpPr>
            <p:cNvPr id="7" name="object 16">
              <a:extLst>
                <a:ext uri="{FF2B5EF4-FFF2-40B4-BE49-F238E27FC236}">
                  <a16:creationId xmlns:a16="http://schemas.microsoft.com/office/drawing/2014/main" id="{BB6600EF-518C-3933-D314-08CFCFB7F3E5}"/>
                </a:ext>
              </a:extLst>
            </p:cNvPr>
            <p:cNvSpPr/>
            <p:nvPr/>
          </p:nvSpPr>
          <p:spPr>
            <a:xfrm>
              <a:off x="1512" y="1987070"/>
              <a:ext cx="1235075" cy="1301115"/>
            </a:xfrm>
            <a:custGeom>
              <a:avLst/>
              <a:gdLst/>
              <a:ahLst/>
              <a:cxnLst/>
              <a:rect l="l" t="t" r="r" b="b"/>
              <a:pathLst>
                <a:path w="1235075" h="1301114">
                  <a:moveTo>
                    <a:pt x="204454" y="0"/>
                  </a:moveTo>
                  <a:lnTo>
                    <a:pt x="0" y="204451"/>
                  </a:lnTo>
                  <a:lnTo>
                    <a:pt x="0" y="1300876"/>
                  </a:lnTo>
                  <a:lnTo>
                    <a:pt x="964623" y="1300876"/>
                  </a:lnTo>
                  <a:lnTo>
                    <a:pt x="1234976" y="1030520"/>
                  </a:lnTo>
                  <a:lnTo>
                    <a:pt x="204454" y="0"/>
                  </a:lnTo>
                  <a:close/>
                </a:path>
              </a:pathLst>
            </a:custGeom>
            <a:solidFill>
              <a:srgbClr val="6FB0DA"/>
            </a:solidFill>
          </p:spPr>
          <p:txBody>
            <a:bodyPr wrap="square" lIns="0" tIns="0" rIns="0" bIns="0" rtlCol="0"/>
            <a:lstStyle/>
            <a:p>
              <a:endParaRPr/>
            </a:p>
          </p:txBody>
        </p:sp>
      </p:grpSp>
      <p:sp>
        <p:nvSpPr>
          <p:cNvPr id="8" name="object 11">
            <a:extLst>
              <a:ext uri="{FF2B5EF4-FFF2-40B4-BE49-F238E27FC236}">
                <a16:creationId xmlns:a16="http://schemas.microsoft.com/office/drawing/2014/main" id="{820D07B0-A241-3AD9-CB26-1BCEA3A2A755}"/>
              </a:ext>
            </a:extLst>
          </p:cNvPr>
          <p:cNvSpPr/>
          <p:nvPr/>
        </p:nvSpPr>
        <p:spPr>
          <a:xfrm>
            <a:off x="1327150" y="809625"/>
            <a:ext cx="1141730" cy="30480"/>
          </a:xfrm>
          <a:custGeom>
            <a:avLst/>
            <a:gdLst/>
            <a:ahLst/>
            <a:cxnLst/>
            <a:rect l="l" t="t" r="r" b="b"/>
            <a:pathLst>
              <a:path w="1141729" h="30480">
                <a:moveTo>
                  <a:pt x="1141641" y="0"/>
                </a:moveTo>
                <a:lnTo>
                  <a:pt x="0" y="0"/>
                </a:lnTo>
                <a:lnTo>
                  <a:pt x="0" y="30454"/>
                </a:lnTo>
                <a:lnTo>
                  <a:pt x="1141641" y="30454"/>
                </a:lnTo>
                <a:lnTo>
                  <a:pt x="1141641" y="0"/>
                </a:lnTo>
                <a:close/>
              </a:path>
            </a:pathLst>
          </a:custGeom>
          <a:solidFill>
            <a:srgbClr val="6FB0DA"/>
          </a:solidFill>
        </p:spPr>
        <p:txBody>
          <a:bodyPr wrap="square" lIns="0" tIns="0" rIns="0" bIns="0" rtlCol="0"/>
          <a:lstStyle/>
          <a:p>
            <a:endParaRPr/>
          </a:p>
        </p:txBody>
      </p:sp>
    </p:spTree>
    <p:extLst>
      <p:ext uri="{BB962C8B-B14F-4D97-AF65-F5344CB8AC3E}">
        <p14:creationId xmlns:p14="http://schemas.microsoft.com/office/powerpoint/2010/main" val="2020385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052800" y="0"/>
            <a:ext cx="1083310" cy="541655"/>
          </a:xfrm>
          <a:custGeom>
            <a:avLst/>
            <a:gdLst/>
            <a:ahLst/>
            <a:cxnLst/>
            <a:rect l="l" t="t" r="r" b="b"/>
            <a:pathLst>
              <a:path w="1083310" h="541655">
                <a:moveTo>
                  <a:pt x="1082975" y="0"/>
                </a:moveTo>
                <a:lnTo>
                  <a:pt x="0" y="0"/>
                </a:lnTo>
                <a:lnTo>
                  <a:pt x="541483" y="541483"/>
                </a:lnTo>
                <a:lnTo>
                  <a:pt x="1082975" y="0"/>
                </a:lnTo>
                <a:close/>
              </a:path>
            </a:pathLst>
          </a:custGeom>
          <a:solidFill>
            <a:srgbClr val="6FB0DA"/>
          </a:solidFill>
        </p:spPr>
        <p:txBody>
          <a:bodyPr wrap="square" lIns="0" tIns="0" rIns="0" bIns="0" rtlCol="0"/>
          <a:lstStyle/>
          <a:p>
            <a:endParaRPr/>
          </a:p>
        </p:txBody>
      </p:sp>
      <p:grpSp>
        <p:nvGrpSpPr>
          <p:cNvPr id="3" name="object 3"/>
          <p:cNvGrpSpPr/>
          <p:nvPr/>
        </p:nvGrpSpPr>
        <p:grpSpPr>
          <a:xfrm>
            <a:off x="1512" y="1009211"/>
            <a:ext cx="571500" cy="1111250"/>
            <a:chOff x="1512" y="1009211"/>
            <a:chExt cx="571500" cy="1111250"/>
          </a:xfrm>
        </p:grpSpPr>
        <p:sp>
          <p:nvSpPr>
            <p:cNvPr id="4" name="object 4"/>
            <p:cNvSpPr/>
            <p:nvPr/>
          </p:nvSpPr>
          <p:spPr>
            <a:xfrm>
              <a:off x="1512" y="1181075"/>
              <a:ext cx="571500" cy="939800"/>
            </a:xfrm>
            <a:custGeom>
              <a:avLst/>
              <a:gdLst/>
              <a:ahLst/>
              <a:cxnLst/>
              <a:rect l="l" t="t" r="r" b="b"/>
              <a:pathLst>
                <a:path w="571500" h="939800">
                  <a:moveTo>
                    <a:pt x="187320" y="0"/>
                  </a:moveTo>
                  <a:lnTo>
                    <a:pt x="0" y="187320"/>
                  </a:lnTo>
                  <a:lnTo>
                    <a:pt x="0" y="923890"/>
                  </a:lnTo>
                  <a:lnTo>
                    <a:pt x="15442" y="939332"/>
                  </a:lnTo>
                  <a:lnTo>
                    <a:pt x="571048" y="383727"/>
                  </a:lnTo>
                  <a:lnTo>
                    <a:pt x="187320" y="0"/>
                  </a:lnTo>
                  <a:close/>
                </a:path>
              </a:pathLst>
            </a:custGeom>
            <a:solidFill>
              <a:srgbClr val="484C67"/>
            </a:solidFill>
          </p:spPr>
          <p:txBody>
            <a:bodyPr wrap="square" lIns="0" tIns="0" rIns="0" bIns="0" rtlCol="0"/>
            <a:lstStyle/>
            <a:p>
              <a:endParaRPr/>
            </a:p>
          </p:txBody>
        </p:sp>
        <p:sp>
          <p:nvSpPr>
            <p:cNvPr id="5" name="object 5"/>
            <p:cNvSpPr/>
            <p:nvPr/>
          </p:nvSpPr>
          <p:spPr>
            <a:xfrm>
              <a:off x="1512" y="1009211"/>
              <a:ext cx="217804" cy="420370"/>
            </a:xfrm>
            <a:custGeom>
              <a:avLst/>
              <a:gdLst/>
              <a:ahLst/>
              <a:cxnLst/>
              <a:rect l="l" t="t" r="r" b="b"/>
              <a:pathLst>
                <a:path w="217804" h="420369">
                  <a:moveTo>
                    <a:pt x="15439" y="0"/>
                  </a:moveTo>
                  <a:lnTo>
                    <a:pt x="0" y="15439"/>
                  </a:lnTo>
                  <a:lnTo>
                    <a:pt x="0" y="419948"/>
                  </a:lnTo>
                  <a:lnTo>
                    <a:pt x="217693" y="202249"/>
                  </a:lnTo>
                  <a:lnTo>
                    <a:pt x="15439" y="0"/>
                  </a:lnTo>
                  <a:close/>
                </a:path>
              </a:pathLst>
            </a:custGeom>
            <a:solidFill>
              <a:srgbClr val="6FB0DA"/>
            </a:solidFill>
          </p:spPr>
          <p:txBody>
            <a:bodyPr wrap="square" lIns="0" tIns="0" rIns="0" bIns="0" rtlCol="0"/>
            <a:lstStyle/>
            <a:p>
              <a:endParaRPr/>
            </a:p>
          </p:txBody>
        </p:sp>
      </p:grpSp>
      <p:grpSp>
        <p:nvGrpSpPr>
          <p:cNvPr id="6" name="object 6"/>
          <p:cNvGrpSpPr/>
          <p:nvPr/>
        </p:nvGrpSpPr>
        <p:grpSpPr>
          <a:xfrm>
            <a:off x="0" y="0"/>
            <a:ext cx="2723515" cy="3289300"/>
            <a:chOff x="0" y="0"/>
            <a:chExt cx="2723515" cy="3289300"/>
          </a:xfrm>
        </p:grpSpPr>
        <p:sp>
          <p:nvSpPr>
            <p:cNvPr id="7" name="object 7"/>
            <p:cNvSpPr/>
            <p:nvPr/>
          </p:nvSpPr>
          <p:spPr>
            <a:xfrm>
              <a:off x="662333" y="548152"/>
              <a:ext cx="2061210" cy="2061210"/>
            </a:xfrm>
            <a:custGeom>
              <a:avLst/>
              <a:gdLst/>
              <a:ahLst/>
              <a:cxnLst/>
              <a:rect l="l" t="t" r="r" b="b"/>
              <a:pathLst>
                <a:path w="2061210" h="2061210">
                  <a:moveTo>
                    <a:pt x="1030519" y="0"/>
                  </a:moveTo>
                  <a:lnTo>
                    <a:pt x="0" y="1030925"/>
                  </a:lnTo>
                  <a:lnTo>
                    <a:pt x="1030519" y="2061054"/>
                  </a:lnTo>
                  <a:lnTo>
                    <a:pt x="2061054" y="1030925"/>
                  </a:lnTo>
                  <a:lnTo>
                    <a:pt x="1030519" y="0"/>
                  </a:lnTo>
                  <a:close/>
                </a:path>
              </a:pathLst>
            </a:custGeom>
            <a:solidFill>
              <a:srgbClr val="484C67"/>
            </a:solidFill>
          </p:spPr>
          <p:txBody>
            <a:bodyPr wrap="square" lIns="0" tIns="0" rIns="0" bIns="0" rtlCol="0"/>
            <a:lstStyle/>
            <a:p>
              <a:endParaRPr dirty="0"/>
            </a:p>
          </p:txBody>
        </p:sp>
        <p:sp>
          <p:nvSpPr>
            <p:cNvPr id="8" name="object 8"/>
            <p:cNvSpPr/>
            <p:nvPr/>
          </p:nvSpPr>
          <p:spPr>
            <a:xfrm>
              <a:off x="1752243" y="1761911"/>
              <a:ext cx="956310" cy="956310"/>
            </a:xfrm>
            <a:custGeom>
              <a:avLst/>
              <a:gdLst/>
              <a:ahLst/>
              <a:cxnLst/>
              <a:rect l="l" t="t" r="r" b="b"/>
              <a:pathLst>
                <a:path w="956310" h="956310">
                  <a:moveTo>
                    <a:pt x="894493" y="0"/>
                  </a:moveTo>
                  <a:lnTo>
                    <a:pt x="0" y="893694"/>
                  </a:lnTo>
                  <a:lnTo>
                    <a:pt x="62234" y="955941"/>
                  </a:lnTo>
                  <a:lnTo>
                    <a:pt x="955941" y="61447"/>
                  </a:lnTo>
                  <a:lnTo>
                    <a:pt x="894493" y="0"/>
                  </a:lnTo>
                  <a:close/>
                </a:path>
              </a:pathLst>
            </a:custGeom>
            <a:solidFill>
              <a:srgbClr val="6FB0DA"/>
            </a:solidFill>
          </p:spPr>
          <p:txBody>
            <a:bodyPr wrap="square" lIns="0" tIns="0" rIns="0" bIns="0" rtlCol="0"/>
            <a:lstStyle/>
            <a:p>
              <a:endParaRPr dirty="0"/>
            </a:p>
          </p:txBody>
        </p:sp>
        <p:pic>
          <p:nvPicPr>
            <p:cNvPr id="9" name="object 9"/>
            <p:cNvPicPr/>
            <p:nvPr/>
          </p:nvPicPr>
          <p:blipFill>
            <a:blip r:embed="rId2" cstate="print"/>
            <a:stretch>
              <a:fillRect/>
            </a:stretch>
          </p:blipFill>
          <p:spPr>
            <a:xfrm>
              <a:off x="0" y="1672270"/>
              <a:ext cx="1702082" cy="1616522"/>
            </a:xfrm>
            <a:prstGeom prst="rect">
              <a:avLst/>
            </a:prstGeom>
          </p:spPr>
        </p:pic>
        <p:pic>
          <p:nvPicPr>
            <p:cNvPr id="10" name="object 10"/>
            <p:cNvPicPr/>
            <p:nvPr/>
          </p:nvPicPr>
          <p:blipFill>
            <a:blip r:embed="rId3" cstate="print"/>
            <a:stretch>
              <a:fillRect/>
            </a:stretch>
          </p:blipFill>
          <p:spPr>
            <a:xfrm>
              <a:off x="0" y="0"/>
              <a:ext cx="1520833" cy="1475231"/>
            </a:xfrm>
            <a:prstGeom prst="rect">
              <a:avLst/>
            </a:prstGeom>
          </p:spPr>
        </p:pic>
      </p:grpSp>
      <p:sp>
        <p:nvSpPr>
          <p:cNvPr id="11" name="object 11"/>
          <p:cNvSpPr txBox="1">
            <a:spLocks noGrp="1"/>
          </p:cNvSpPr>
          <p:nvPr>
            <p:ph type="title"/>
          </p:nvPr>
        </p:nvSpPr>
        <p:spPr>
          <a:xfrm>
            <a:off x="3018946" y="443304"/>
            <a:ext cx="2332990" cy="294311"/>
          </a:xfrm>
          <a:prstGeom prst="rect">
            <a:avLst/>
          </a:prstGeom>
        </p:spPr>
        <p:txBody>
          <a:bodyPr vert="horz" wrap="square" lIns="0" tIns="17145" rIns="0" bIns="0" rtlCol="0">
            <a:spAutoFit/>
          </a:bodyPr>
          <a:lstStyle/>
          <a:p>
            <a:pPr marL="12700">
              <a:lnSpc>
                <a:spcPct val="100000"/>
              </a:lnSpc>
              <a:spcBef>
                <a:spcPts val="135"/>
              </a:spcBef>
            </a:pPr>
            <a:r>
              <a:rPr lang="en-US" sz="1800" b="1" kern="100" dirty="0">
                <a:effectLst/>
                <a:latin typeface="Times New Roman" panose="02020603050405020304" pitchFamily="18" charset="0"/>
                <a:ea typeface="SimSun" panose="02010600030101010101" pitchFamily="2" charset="-122"/>
              </a:rPr>
              <a:t>Model and Setup</a:t>
            </a:r>
            <a:endParaRPr sz="2050" dirty="0"/>
          </a:p>
        </p:txBody>
      </p:sp>
      <p:sp>
        <p:nvSpPr>
          <p:cNvPr id="14" name="object 14"/>
          <p:cNvSpPr txBox="1"/>
          <p:nvPr/>
        </p:nvSpPr>
        <p:spPr>
          <a:xfrm>
            <a:off x="3009270" y="1022585"/>
            <a:ext cx="2132965" cy="1663532"/>
          </a:xfrm>
          <a:prstGeom prst="rect">
            <a:avLst/>
          </a:prstGeom>
        </p:spPr>
        <p:txBody>
          <a:bodyPr vert="horz" wrap="square" lIns="0" tIns="12065" rIns="0" bIns="0" rtlCol="0">
            <a:spAutoFit/>
          </a:bodyPr>
          <a:lstStyle/>
          <a:p>
            <a:pPr algn="l"/>
            <a:r>
              <a:rPr lang="en-US" sz="800" u="sng"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YOLOv8n Model</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The model used in this implementation is YOLOv8n, a variant of the YOLO (You Only Look Once) object detection model. The weights for the YOLOv8n model are loaded from the file "yolov8n.pt".</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u="sng"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Dependencies</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The implementation utilizes the following libraries:</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l">
              <a:buFont typeface="+mj-lt"/>
              <a:buAutoNum type="arabicPeriod"/>
            </a:pPr>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OpenCV (cv2) for video processing.</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l">
              <a:buFont typeface="+mj-lt"/>
              <a:buAutoNum type="arabicPeriod"/>
            </a:pPr>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NumPy for numerical operations.</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l">
              <a:buFont typeface="+mj-lt"/>
              <a:buAutoNum type="arabicPeriod"/>
            </a:pPr>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Ultralytics for YOLO model integration.</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marL="241300" marR="5080" indent="-228600">
              <a:lnSpc>
                <a:spcPct val="101400"/>
              </a:lnSpc>
              <a:spcBef>
                <a:spcPts val="95"/>
              </a:spcBef>
              <a:buFont typeface="+mj-lt"/>
              <a:buAutoNum type="arabicPeriod"/>
            </a:pPr>
            <a:r>
              <a:rPr lang="en-US" sz="800" kern="0" dirty="0">
                <a:solidFill>
                  <a:schemeClr val="bg1">
                    <a:lumMod val="95000"/>
                  </a:schemeClr>
                </a:solidFill>
                <a:effectLst/>
                <a:latin typeface="Times New Roman" panose="02020603050405020304" pitchFamily="18" charset="0"/>
                <a:ea typeface="Calibri" panose="020F0502020204030204" pitchFamily="34" charset="0"/>
                <a:cs typeface="Calibri" panose="020F0502020204030204" pitchFamily="34" charset="0"/>
              </a:rPr>
              <a:t>    matplotlib. pyplot for plotting graphs</a:t>
            </a:r>
            <a:endParaRPr sz="800" dirty="0">
              <a:solidFill>
                <a:schemeClr val="bg1">
                  <a:lumMod val="95000"/>
                </a:schemeClr>
              </a:solidFill>
              <a:latin typeface="Trebuchet MS"/>
              <a:cs typeface="Trebuchet MS"/>
            </a:endParaRPr>
          </a:p>
        </p:txBody>
      </p:sp>
      <p:sp>
        <p:nvSpPr>
          <p:cNvPr id="15" name="object 15"/>
          <p:cNvSpPr/>
          <p:nvPr/>
        </p:nvSpPr>
        <p:spPr>
          <a:xfrm>
            <a:off x="3021063" y="821766"/>
            <a:ext cx="1141730" cy="30480"/>
          </a:xfrm>
          <a:custGeom>
            <a:avLst/>
            <a:gdLst/>
            <a:ahLst/>
            <a:cxnLst/>
            <a:rect l="l" t="t" r="r" b="b"/>
            <a:pathLst>
              <a:path w="1141729" h="30480">
                <a:moveTo>
                  <a:pt x="1141653" y="0"/>
                </a:moveTo>
                <a:lnTo>
                  <a:pt x="0" y="0"/>
                </a:lnTo>
                <a:lnTo>
                  <a:pt x="0" y="30429"/>
                </a:lnTo>
                <a:lnTo>
                  <a:pt x="1141653" y="30429"/>
                </a:lnTo>
                <a:lnTo>
                  <a:pt x="1141653" y="0"/>
                </a:lnTo>
                <a:close/>
              </a:path>
            </a:pathLst>
          </a:custGeom>
          <a:solidFill>
            <a:srgbClr val="6FB0DA"/>
          </a:solidFill>
        </p:spPr>
        <p:txBody>
          <a:bodyPr wrap="square" lIns="0" tIns="0" rIns="0" bIns="0" rtlCol="0"/>
          <a:lstStyle/>
          <a:p>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327A5-1DB2-B4E8-2CA6-36DC734D13BA}"/>
              </a:ext>
            </a:extLst>
          </p:cNvPr>
          <p:cNvSpPr>
            <a:spLocks noGrp="1"/>
          </p:cNvSpPr>
          <p:nvPr>
            <p:ph type="title"/>
          </p:nvPr>
        </p:nvSpPr>
        <p:spPr>
          <a:xfrm>
            <a:off x="1195319" y="485449"/>
            <a:ext cx="5618231" cy="276999"/>
          </a:xfrm>
        </p:spPr>
        <p:txBody>
          <a:bodyPr/>
          <a:lstStyle/>
          <a:p>
            <a:r>
              <a:rPr lang="en-US" sz="1800" kern="100" dirty="0">
                <a:effectLst/>
                <a:latin typeface="Times New Roman" panose="02020603050405020304" pitchFamily="18" charset="0"/>
                <a:ea typeface="SimSun" panose="02010600030101010101" pitchFamily="2" charset="-122"/>
              </a:rPr>
              <a:t>Video Processing</a:t>
            </a:r>
            <a:endParaRPr lang="en-IN" dirty="0"/>
          </a:p>
        </p:txBody>
      </p:sp>
      <p:grpSp>
        <p:nvGrpSpPr>
          <p:cNvPr id="3" name="object 14">
            <a:extLst>
              <a:ext uri="{FF2B5EF4-FFF2-40B4-BE49-F238E27FC236}">
                <a16:creationId xmlns:a16="http://schemas.microsoft.com/office/drawing/2014/main" id="{C6049CCB-4A81-E973-FD50-FDB915540687}"/>
              </a:ext>
            </a:extLst>
          </p:cNvPr>
          <p:cNvGrpSpPr/>
          <p:nvPr/>
        </p:nvGrpSpPr>
        <p:grpSpPr>
          <a:xfrm>
            <a:off x="1512" y="219283"/>
            <a:ext cx="1235075" cy="3068955"/>
            <a:chOff x="1512" y="219283"/>
            <a:chExt cx="1235075" cy="3068955"/>
          </a:xfrm>
        </p:grpSpPr>
        <p:sp>
          <p:nvSpPr>
            <p:cNvPr id="4" name="object 15">
              <a:extLst>
                <a:ext uri="{FF2B5EF4-FFF2-40B4-BE49-F238E27FC236}">
                  <a16:creationId xmlns:a16="http://schemas.microsoft.com/office/drawing/2014/main" id="{DC847824-3878-8D71-82E6-A7C913E7E992}"/>
                </a:ext>
              </a:extLst>
            </p:cNvPr>
            <p:cNvSpPr/>
            <p:nvPr/>
          </p:nvSpPr>
          <p:spPr>
            <a:xfrm>
              <a:off x="1512" y="219283"/>
              <a:ext cx="936625" cy="1873250"/>
            </a:xfrm>
            <a:custGeom>
              <a:avLst/>
              <a:gdLst/>
              <a:ahLst/>
              <a:cxnLst/>
              <a:rect l="l" t="t" r="r" b="b"/>
              <a:pathLst>
                <a:path w="936625" h="1873250">
                  <a:moveTo>
                    <a:pt x="0" y="0"/>
                  </a:moveTo>
                  <a:lnTo>
                    <a:pt x="0" y="1873071"/>
                  </a:lnTo>
                  <a:lnTo>
                    <a:pt x="936546" y="936170"/>
                  </a:lnTo>
                  <a:lnTo>
                    <a:pt x="0" y="0"/>
                  </a:lnTo>
                  <a:close/>
                </a:path>
              </a:pathLst>
            </a:custGeom>
            <a:solidFill>
              <a:srgbClr val="484C67"/>
            </a:solidFill>
          </p:spPr>
          <p:txBody>
            <a:bodyPr wrap="square" lIns="0" tIns="0" rIns="0" bIns="0" rtlCol="0"/>
            <a:lstStyle/>
            <a:p>
              <a:endParaRPr/>
            </a:p>
          </p:txBody>
        </p:sp>
        <p:sp>
          <p:nvSpPr>
            <p:cNvPr id="5" name="object 16">
              <a:extLst>
                <a:ext uri="{FF2B5EF4-FFF2-40B4-BE49-F238E27FC236}">
                  <a16:creationId xmlns:a16="http://schemas.microsoft.com/office/drawing/2014/main" id="{E010AD0D-34AE-1599-C394-ABC67DE31525}"/>
                </a:ext>
              </a:extLst>
            </p:cNvPr>
            <p:cNvSpPr/>
            <p:nvPr/>
          </p:nvSpPr>
          <p:spPr>
            <a:xfrm>
              <a:off x="1512" y="1987070"/>
              <a:ext cx="1235075" cy="1301115"/>
            </a:xfrm>
            <a:custGeom>
              <a:avLst/>
              <a:gdLst/>
              <a:ahLst/>
              <a:cxnLst/>
              <a:rect l="l" t="t" r="r" b="b"/>
              <a:pathLst>
                <a:path w="1235075" h="1301114">
                  <a:moveTo>
                    <a:pt x="204454" y="0"/>
                  </a:moveTo>
                  <a:lnTo>
                    <a:pt x="0" y="204451"/>
                  </a:lnTo>
                  <a:lnTo>
                    <a:pt x="0" y="1300876"/>
                  </a:lnTo>
                  <a:lnTo>
                    <a:pt x="964623" y="1300876"/>
                  </a:lnTo>
                  <a:lnTo>
                    <a:pt x="1234976" y="1030520"/>
                  </a:lnTo>
                  <a:lnTo>
                    <a:pt x="204454" y="0"/>
                  </a:lnTo>
                  <a:close/>
                </a:path>
              </a:pathLst>
            </a:custGeom>
            <a:solidFill>
              <a:srgbClr val="6FB0DA"/>
            </a:solidFill>
          </p:spPr>
          <p:txBody>
            <a:bodyPr wrap="square" lIns="0" tIns="0" rIns="0" bIns="0" rtlCol="0"/>
            <a:lstStyle/>
            <a:p>
              <a:endParaRPr/>
            </a:p>
          </p:txBody>
        </p:sp>
      </p:grpSp>
      <p:grpSp>
        <p:nvGrpSpPr>
          <p:cNvPr id="6" name="object 2">
            <a:extLst>
              <a:ext uri="{FF2B5EF4-FFF2-40B4-BE49-F238E27FC236}">
                <a16:creationId xmlns:a16="http://schemas.microsoft.com/office/drawing/2014/main" id="{18912174-7C32-75B8-A3E9-13C1E705AAD5}"/>
              </a:ext>
            </a:extLst>
          </p:cNvPr>
          <p:cNvGrpSpPr/>
          <p:nvPr/>
        </p:nvGrpSpPr>
        <p:grpSpPr>
          <a:xfrm>
            <a:off x="4041769" y="0"/>
            <a:ext cx="1805305" cy="1833245"/>
            <a:chOff x="4041769" y="0"/>
            <a:chExt cx="1805305" cy="1833245"/>
          </a:xfrm>
        </p:grpSpPr>
        <p:sp>
          <p:nvSpPr>
            <p:cNvPr id="7" name="object 3">
              <a:extLst>
                <a:ext uri="{FF2B5EF4-FFF2-40B4-BE49-F238E27FC236}">
                  <a16:creationId xmlns:a16="http://schemas.microsoft.com/office/drawing/2014/main" id="{52AA66A2-E7AF-2A3D-5B6D-8E050A839020}"/>
                </a:ext>
              </a:extLst>
            </p:cNvPr>
            <p:cNvSpPr/>
            <p:nvPr/>
          </p:nvSpPr>
          <p:spPr>
            <a:xfrm>
              <a:off x="5234726" y="893420"/>
              <a:ext cx="612140" cy="939800"/>
            </a:xfrm>
            <a:custGeom>
              <a:avLst/>
              <a:gdLst/>
              <a:ahLst/>
              <a:cxnLst/>
              <a:rect l="l" t="t" r="r" b="b"/>
              <a:pathLst>
                <a:path w="612139" h="939800">
                  <a:moveTo>
                    <a:pt x="555985" y="0"/>
                  </a:moveTo>
                  <a:lnTo>
                    <a:pt x="0" y="555604"/>
                  </a:lnTo>
                  <a:lnTo>
                    <a:pt x="383987" y="939332"/>
                  </a:lnTo>
                  <a:lnTo>
                    <a:pt x="612022" y="711465"/>
                  </a:lnTo>
                  <a:lnTo>
                    <a:pt x="612022" y="55994"/>
                  </a:lnTo>
                  <a:lnTo>
                    <a:pt x="555985" y="0"/>
                  </a:lnTo>
                  <a:close/>
                </a:path>
              </a:pathLst>
            </a:custGeom>
            <a:solidFill>
              <a:srgbClr val="484C67"/>
            </a:solidFill>
          </p:spPr>
          <p:txBody>
            <a:bodyPr wrap="square" lIns="0" tIns="0" rIns="0" bIns="0" rtlCol="0"/>
            <a:lstStyle/>
            <a:p>
              <a:endParaRPr/>
            </a:p>
          </p:txBody>
        </p:sp>
        <p:sp>
          <p:nvSpPr>
            <p:cNvPr id="8" name="object 4">
              <a:extLst>
                <a:ext uri="{FF2B5EF4-FFF2-40B4-BE49-F238E27FC236}">
                  <a16:creationId xmlns:a16="http://schemas.microsoft.com/office/drawing/2014/main" id="{EEAC8E01-E4A0-34E4-4279-625AB028FC0D}"/>
                </a:ext>
              </a:extLst>
            </p:cNvPr>
            <p:cNvSpPr/>
            <p:nvPr/>
          </p:nvSpPr>
          <p:spPr>
            <a:xfrm>
              <a:off x="4041762" y="12"/>
              <a:ext cx="1805305" cy="1479550"/>
            </a:xfrm>
            <a:custGeom>
              <a:avLst/>
              <a:gdLst/>
              <a:ahLst/>
              <a:cxnLst/>
              <a:rect l="l" t="t" r="r" b="b"/>
              <a:pathLst>
                <a:path w="1805304" h="1479550">
                  <a:moveTo>
                    <a:pt x="1779358" y="923798"/>
                  </a:moveTo>
                  <a:lnTo>
                    <a:pt x="1577733" y="721537"/>
                  </a:lnTo>
                  <a:lnTo>
                    <a:pt x="1021753" y="1277137"/>
                  </a:lnTo>
                  <a:lnTo>
                    <a:pt x="1223352" y="1479397"/>
                  </a:lnTo>
                  <a:lnTo>
                    <a:pt x="1779358" y="923798"/>
                  </a:lnTo>
                  <a:close/>
                </a:path>
                <a:path w="1805304" h="1479550">
                  <a:moveTo>
                    <a:pt x="1804962" y="0"/>
                  </a:moveTo>
                  <a:lnTo>
                    <a:pt x="0" y="0"/>
                  </a:lnTo>
                  <a:lnTo>
                    <a:pt x="983132" y="983132"/>
                  </a:lnTo>
                  <a:lnTo>
                    <a:pt x="1804962" y="161290"/>
                  </a:lnTo>
                  <a:lnTo>
                    <a:pt x="1804962" y="0"/>
                  </a:lnTo>
                  <a:close/>
                </a:path>
              </a:pathLst>
            </a:custGeom>
            <a:solidFill>
              <a:srgbClr val="6FB0DA"/>
            </a:solidFill>
          </p:spPr>
          <p:txBody>
            <a:bodyPr wrap="square" lIns="0" tIns="0" rIns="0" bIns="0" rtlCol="0"/>
            <a:lstStyle/>
            <a:p>
              <a:endParaRPr/>
            </a:p>
          </p:txBody>
        </p:sp>
      </p:grpSp>
      <p:sp>
        <p:nvSpPr>
          <p:cNvPr id="9" name="object 5">
            <a:extLst>
              <a:ext uri="{FF2B5EF4-FFF2-40B4-BE49-F238E27FC236}">
                <a16:creationId xmlns:a16="http://schemas.microsoft.com/office/drawing/2014/main" id="{30D0B062-2B3C-0121-0DD9-1A496C3579ED}"/>
              </a:ext>
            </a:extLst>
          </p:cNvPr>
          <p:cNvSpPr/>
          <p:nvPr/>
        </p:nvSpPr>
        <p:spPr>
          <a:xfrm>
            <a:off x="4815809" y="2133469"/>
            <a:ext cx="1031240" cy="1155065"/>
          </a:xfrm>
          <a:custGeom>
            <a:avLst/>
            <a:gdLst/>
            <a:ahLst/>
            <a:cxnLst/>
            <a:rect l="l" t="t" r="r" b="b"/>
            <a:pathLst>
              <a:path w="1031239" h="1155064">
                <a:moveTo>
                  <a:pt x="1030528" y="0"/>
                </a:moveTo>
                <a:lnTo>
                  <a:pt x="0" y="1030926"/>
                </a:lnTo>
                <a:lnTo>
                  <a:pt x="123599" y="1154477"/>
                </a:lnTo>
                <a:lnTo>
                  <a:pt x="1030936" y="1154477"/>
                </a:lnTo>
                <a:lnTo>
                  <a:pt x="1030936" y="408"/>
                </a:lnTo>
                <a:lnTo>
                  <a:pt x="1030528" y="0"/>
                </a:lnTo>
                <a:close/>
              </a:path>
            </a:pathLst>
          </a:custGeom>
          <a:solidFill>
            <a:srgbClr val="6FB0DA"/>
          </a:solidFill>
        </p:spPr>
        <p:txBody>
          <a:bodyPr wrap="square" lIns="0" tIns="0" rIns="0" bIns="0" rtlCol="0"/>
          <a:lstStyle/>
          <a:p>
            <a:endParaRPr/>
          </a:p>
        </p:txBody>
      </p:sp>
      <p:sp>
        <p:nvSpPr>
          <p:cNvPr id="10" name="TextBox 9">
            <a:extLst>
              <a:ext uri="{FF2B5EF4-FFF2-40B4-BE49-F238E27FC236}">
                <a16:creationId xmlns:a16="http://schemas.microsoft.com/office/drawing/2014/main" id="{13FB067D-9747-B869-F3CC-817894E30DD0}"/>
              </a:ext>
            </a:extLst>
          </p:cNvPr>
          <p:cNvSpPr txBox="1"/>
          <p:nvPr/>
        </p:nvSpPr>
        <p:spPr>
          <a:xfrm>
            <a:off x="1085075" y="994319"/>
            <a:ext cx="3620289" cy="1815882"/>
          </a:xfrm>
          <a:prstGeom prst="rect">
            <a:avLst/>
          </a:prstGeom>
          <a:noFill/>
        </p:spPr>
        <p:txBody>
          <a:bodyPr wrap="square" rtlCol="0">
            <a:spAutoFit/>
          </a:bodyPr>
          <a:lstStyle/>
          <a:p>
            <a:pPr algn="l"/>
            <a:r>
              <a:rPr lang="en-US" sz="800" u="sng"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Frame Resizing</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The video frames are resized to a width of 640 pixels and a height of 480 pixels for optimized processing.</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u="sng"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Object Detection</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The YOLOv8n model is used to predict objects in each frame with a confidence threshold of 0.45. Detected objects are then drawn on the frame with bounding boxes, class labels, and confidence scores.</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u="sng"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Line Crossing Detection</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A horizontal line is drawn on the frame at position 550 pixels. The system counts vehicles that cross this line based on the center of their bounding boxes.</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IN" sz="800" dirty="0">
              <a:solidFill>
                <a:schemeClr val="bg1">
                  <a:lumMod val="95000"/>
                </a:schemeClr>
              </a:solidFill>
            </a:endParaRPr>
          </a:p>
        </p:txBody>
      </p:sp>
      <p:sp>
        <p:nvSpPr>
          <p:cNvPr id="12" name="object 12">
            <a:extLst>
              <a:ext uri="{FF2B5EF4-FFF2-40B4-BE49-F238E27FC236}">
                <a16:creationId xmlns:a16="http://schemas.microsoft.com/office/drawing/2014/main" id="{722C3664-8F0D-A29D-795B-6300CAE8E8A8}"/>
              </a:ext>
            </a:extLst>
          </p:cNvPr>
          <p:cNvSpPr/>
          <p:nvPr/>
        </p:nvSpPr>
        <p:spPr>
          <a:xfrm>
            <a:off x="1236587" y="812694"/>
            <a:ext cx="1294130" cy="30480"/>
          </a:xfrm>
          <a:custGeom>
            <a:avLst/>
            <a:gdLst/>
            <a:ahLst/>
            <a:cxnLst/>
            <a:rect l="l" t="t" r="r" b="b"/>
            <a:pathLst>
              <a:path w="1294129" h="30480">
                <a:moveTo>
                  <a:pt x="1293863" y="0"/>
                </a:moveTo>
                <a:lnTo>
                  <a:pt x="0" y="0"/>
                </a:lnTo>
                <a:lnTo>
                  <a:pt x="0" y="30441"/>
                </a:lnTo>
                <a:lnTo>
                  <a:pt x="1293863" y="30441"/>
                </a:lnTo>
                <a:lnTo>
                  <a:pt x="1293863" y="0"/>
                </a:lnTo>
                <a:close/>
              </a:path>
            </a:pathLst>
          </a:custGeom>
          <a:solidFill>
            <a:srgbClr val="6FB0DA"/>
          </a:solidFill>
        </p:spPr>
        <p:txBody>
          <a:bodyPr wrap="square" lIns="0" tIns="0" rIns="0" bIns="0" rtlCol="0"/>
          <a:lstStyle/>
          <a:p>
            <a:endParaRPr/>
          </a:p>
        </p:txBody>
      </p:sp>
    </p:spTree>
    <p:extLst>
      <p:ext uri="{BB962C8B-B14F-4D97-AF65-F5344CB8AC3E}">
        <p14:creationId xmlns:p14="http://schemas.microsoft.com/office/powerpoint/2010/main" val="1271133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407EA-D531-8CD9-4435-02297EBF489B}"/>
              </a:ext>
            </a:extLst>
          </p:cNvPr>
          <p:cNvSpPr>
            <a:spLocks noGrp="1"/>
          </p:cNvSpPr>
          <p:nvPr>
            <p:ph type="title"/>
          </p:nvPr>
        </p:nvSpPr>
        <p:spPr>
          <a:xfrm>
            <a:off x="2622550" y="680240"/>
            <a:ext cx="2405111" cy="276999"/>
          </a:xfrm>
        </p:spPr>
        <p:txBody>
          <a:bodyPr/>
          <a:lstStyle/>
          <a:p>
            <a:r>
              <a:rPr lang="en-US" sz="1800" kern="100" dirty="0">
                <a:effectLst/>
                <a:latin typeface="Times New Roman" panose="02020603050405020304" pitchFamily="18" charset="0"/>
                <a:ea typeface="SimSun" panose="02010600030101010101" pitchFamily="2" charset="-122"/>
              </a:rPr>
              <a:t>                                               Data Preprocessing</a:t>
            </a:r>
            <a:endParaRPr lang="en-IN" dirty="0"/>
          </a:p>
        </p:txBody>
      </p:sp>
      <p:sp>
        <p:nvSpPr>
          <p:cNvPr id="8" name="TextBox 7">
            <a:extLst>
              <a:ext uri="{FF2B5EF4-FFF2-40B4-BE49-F238E27FC236}">
                <a16:creationId xmlns:a16="http://schemas.microsoft.com/office/drawing/2014/main" id="{7D7B2FD9-B907-2485-C788-4D1F19AB32C8}"/>
              </a:ext>
            </a:extLst>
          </p:cNvPr>
          <p:cNvSpPr txBox="1"/>
          <p:nvPr/>
        </p:nvSpPr>
        <p:spPr>
          <a:xfrm>
            <a:off x="2564950" y="1394929"/>
            <a:ext cx="2972103" cy="1077218"/>
          </a:xfrm>
          <a:prstGeom prst="rect">
            <a:avLst/>
          </a:prstGeom>
          <a:noFill/>
        </p:spPr>
        <p:txBody>
          <a:bodyPr wrap="square" rtlCol="0">
            <a:spAutoFit/>
          </a:bodyPr>
          <a:lstStyle/>
          <a:p>
            <a:pPr algn="l"/>
            <a:r>
              <a:rPr lang="en-US" sz="800" u="sng"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Class List</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The class list is loaded from the file "coco.txt" and contains the names of object classes that the model can detect.</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u="sng"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Color Generation</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pPr algn="l"/>
            <a:r>
              <a:rPr lang="en-US" sz="800" kern="100" dirty="0">
                <a:solidFill>
                  <a:schemeClr val="bg1">
                    <a:lumMod val="95000"/>
                  </a:schemeClr>
                </a:solidFill>
                <a:effectLst/>
                <a:latin typeface="Times New Roman" panose="02020603050405020304" pitchFamily="18" charset="0"/>
                <a:ea typeface="SimSun" panose="02010600030101010101" pitchFamily="2" charset="-122"/>
                <a:cs typeface="Times New Roman" panose="02020603050405020304" pitchFamily="18" charset="0"/>
              </a:rPr>
              <a:t>Random colors are generated for each class, creating a visually distinguishable set of colors for bounding boxes.</a:t>
            </a:r>
            <a:endParaRPr lang="en-IN" sz="800" kern="100" dirty="0">
              <a:solidFill>
                <a:schemeClr val="bg1">
                  <a:lumMod val="95000"/>
                </a:schemeClr>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IN" sz="800" dirty="0">
              <a:solidFill>
                <a:schemeClr val="bg1">
                  <a:lumMod val="95000"/>
                </a:schemeClr>
              </a:solidFill>
            </a:endParaRPr>
          </a:p>
        </p:txBody>
      </p:sp>
      <p:sp>
        <p:nvSpPr>
          <p:cNvPr id="9" name="object 11">
            <a:extLst>
              <a:ext uri="{FF2B5EF4-FFF2-40B4-BE49-F238E27FC236}">
                <a16:creationId xmlns:a16="http://schemas.microsoft.com/office/drawing/2014/main" id="{1DEE0A18-6656-7A86-01DB-E1DC08E863D8}"/>
              </a:ext>
            </a:extLst>
          </p:cNvPr>
          <p:cNvSpPr/>
          <p:nvPr/>
        </p:nvSpPr>
        <p:spPr>
          <a:xfrm>
            <a:off x="2622550" y="1263202"/>
            <a:ext cx="1141730" cy="30480"/>
          </a:xfrm>
          <a:custGeom>
            <a:avLst/>
            <a:gdLst/>
            <a:ahLst/>
            <a:cxnLst/>
            <a:rect l="l" t="t" r="r" b="b"/>
            <a:pathLst>
              <a:path w="1141729" h="30480">
                <a:moveTo>
                  <a:pt x="1141641" y="0"/>
                </a:moveTo>
                <a:lnTo>
                  <a:pt x="0" y="0"/>
                </a:lnTo>
                <a:lnTo>
                  <a:pt x="0" y="30454"/>
                </a:lnTo>
                <a:lnTo>
                  <a:pt x="1141641" y="30454"/>
                </a:lnTo>
                <a:lnTo>
                  <a:pt x="1141641" y="0"/>
                </a:lnTo>
                <a:close/>
              </a:path>
            </a:pathLst>
          </a:custGeom>
          <a:solidFill>
            <a:srgbClr val="6FB0DA"/>
          </a:solidFill>
        </p:spPr>
        <p:txBody>
          <a:bodyPr wrap="square" lIns="0" tIns="0" rIns="0" bIns="0" rtlCol="0"/>
          <a:lstStyle/>
          <a:p>
            <a:endParaRPr/>
          </a:p>
        </p:txBody>
      </p:sp>
      <p:grpSp>
        <p:nvGrpSpPr>
          <p:cNvPr id="30" name="object 3">
            <a:extLst>
              <a:ext uri="{FF2B5EF4-FFF2-40B4-BE49-F238E27FC236}">
                <a16:creationId xmlns:a16="http://schemas.microsoft.com/office/drawing/2014/main" id="{7600075F-9E0A-B3FB-0676-CFE253876BC2}"/>
              </a:ext>
            </a:extLst>
          </p:cNvPr>
          <p:cNvGrpSpPr/>
          <p:nvPr/>
        </p:nvGrpSpPr>
        <p:grpSpPr>
          <a:xfrm>
            <a:off x="1512" y="0"/>
            <a:ext cx="2413000" cy="3288029"/>
            <a:chOff x="1512" y="0"/>
            <a:chExt cx="2413000" cy="3288029"/>
          </a:xfrm>
        </p:grpSpPr>
        <p:sp>
          <p:nvSpPr>
            <p:cNvPr id="31" name="object 4">
              <a:extLst>
                <a:ext uri="{FF2B5EF4-FFF2-40B4-BE49-F238E27FC236}">
                  <a16:creationId xmlns:a16="http://schemas.microsoft.com/office/drawing/2014/main" id="{887AC54F-FCC5-A5BE-4079-5687D32BDE49}"/>
                </a:ext>
              </a:extLst>
            </p:cNvPr>
            <p:cNvSpPr/>
            <p:nvPr/>
          </p:nvSpPr>
          <p:spPr>
            <a:xfrm>
              <a:off x="317647" y="2034374"/>
              <a:ext cx="2061210" cy="1254125"/>
            </a:xfrm>
            <a:custGeom>
              <a:avLst/>
              <a:gdLst/>
              <a:ahLst/>
              <a:cxnLst/>
              <a:rect l="l" t="t" r="r" b="b"/>
              <a:pathLst>
                <a:path w="2061210" h="1254125">
                  <a:moveTo>
                    <a:pt x="1030922" y="0"/>
                  </a:moveTo>
                  <a:lnTo>
                    <a:pt x="0" y="1030520"/>
                  </a:lnTo>
                  <a:lnTo>
                    <a:pt x="223138" y="1253572"/>
                  </a:lnTo>
                  <a:lnTo>
                    <a:pt x="1838088" y="1253572"/>
                  </a:lnTo>
                  <a:lnTo>
                    <a:pt x="2061054" y="1030520"/>
                  </a:lnTo>
                  <a:lnTo>
                    <a:pt x="1030922" y="0"/>
                  </a:lnTo>
                  <a:close/>
                </a:path>
              </a:pathLst>
            </a:custGeom>
            <a:solidFill>
              <a:srgbClr val="484C67"/>
            </a:solidFill>
          </p:spPr>
          <p:txBody>
            <a:bodyPr wrap="square" lIns="0" tIns="0" rIns="0" bIns="0" rtlCol="0"/>
            <a:lstStyle/>
            <a:p>
              <a:endParaRPr/>
            </a:p>
          </p:txBody>
        </p:sp>
        <p:sp>
          <p:nvSpPr>
            <p:cNvPr id="32" name="object 5">
              <a:extLst>
                <a:ext uri="{FF2B5EF4-FFF2-40B4-BE49-F238E27FC236}">
                  <a16:creationId xmlns:a16="http://schemas.microsoft.com/office/drawing/2014/main" id="{D78232AB-D73D-C050-89F1-B670B31CC877}"/>
                </a:ext>
              </a:extLst>
            </p:cNvPr>
            <p:cNvSpPr/>
            <p:nvPr/>
          </p:nvSpPr>
          <p:spPr>
            <a:xfrm>
              <a:off x="1512" y="957239"/>
              <a:ext cx="1294765" cy="2061210"/>
            </a:xfrm>
            <a:custGeom>
              <a:avLst/>
              <a:gdLst/>
              <a:ahLst/>
              <a:cxnLst/>
              <a:rect l="l" t="t" r="r" b="b"/>
              <a:pathLst>
                <a:path w="1294765" h="2061210">
                  <a:moveTo>
                    <a:pt x="263949" y="0"/>
                  </a:moveTo>
                  <a:lnTo>
                    <a:pt x="0" y="264053"/>
                  </a:lnTo>
                  <a:lnTo>
                    <a:pt x="0" y="1797205"/>
                  </a:lnTo>
                  <a:lnTo>
                    <a:pt x="263949" y="2061054"/>
                  </a:lnTo>
                  <a:lnTo>
                    <a:pt x="1294482" y="1030925"/>
                  </a:lnTo>
                  <a:lnTo>
                    <a:pt x="263949" y="0"/>
                  </a:lnTo>
                  <a:close/>
                </a:path>
              </a:pathLst>
            </a:custGeom>
            <a:solidFill>
              <a:srgbClr val="6FB0DA"/>
            </a:solidFill>
          </p:spPr>
          <p:txBody>
            <a:bodyPr wrap="square" lIns="0" tIns="0" rIns="0" bIns="0" rtlCol="0"/>
            <a:lstStyle/>
            <a:p>
              <a:endParaRPr/>
            </a:p>
          </p:txBody>
        </p:sp>
        <p:pic>
          <p:nvPicPr>
            <p:cNvPr id="33" name="object 6">
              <a:extLst>
                <a:ext uri="{FF2B5EF4-FFF2-40B4-BE49-F238E27FC236}">
                  <a16:creationId xmlns:a16="http://schemas.microsoft.com/office/drawing/2014/main" id="{7DCBD490-5AD7-FC59-74C8-363BB5943A0F}"/>
                </a:ext>
              </a:extLst>
            </p:cNvPr>
            <p:cNvPicPr/>
            <p:nvPr/>
          </p:nvPicPr>
          <p:blipFill>
            <a:blip r:embed="rId2" cstate="print"/>
            <a:stretch>
              <a:fillRect/>
            </a:stretch>
          </p:blipFill>
          <p:spPr>
            <a:xfrm>
              <a:off x="377321" y="0"/>
              <a:ext cx="2036670" cy="1933538"/>
            </a:xfrm>
            <a:prstGeom prst="rect">
              <a:avLst/>
            </a:prstGeom>
          </p:spPr>
        </p:pic>
      </p:grpSp>
      <p:sp>
        <p:nvSpPr>
          <p:cNvPr id="34" name="object 2">
            <a:extLst>
              <a:ext uri="{FF2B5EF4-FFF2-40B4-BE49-F238E27FC236}">
                <a16:creationId xmlns:a16="http://schemas.microsoft.com/office/drawing/2014/main" id="{D8E88595-DC5D-EF0D-5726-202A4B69D4E2}"/>
              </a:ext>
            </a:extLst>
          </p:cNvPr>
          <p:cNvSpPr/>
          <p:nvPr/>
        </p:nvSpPr>
        <p:spPr>
          <a:xfrm>
            <a:off x="1512" y="0"/>
            <a:ext cx="820419" cy="853440"/>
          </a:xfrm>
          <a:custGeom>
            <a:avLst/>
            <a:gdLst/>
            <a:ahLst/>
            <a:cxnLst/>
            <a:rect l="l" t="t" r="r" b="b"/>
            <a:pathLst>
              <a:path w="820419" h="853440">
                <a:moveTo>
                  <a:pt x="522571" y="0"/>
                </a:moveTo>
                <a:lnTo>
                  <a:pt x="6352" y="0"/>
                </a:lnTo>
                <a:lnTo>
                  <a:pt x="0" y="6352"/>
                </a:lnTo>
                <a:lnTo>
                  <a:pt x="0" y="588633"/>
                </a:lnTo>
                <a:lnTo>
                  <a:pt x="264461" y="853095"/>
                </a:lnTo>
                <a:lnTo>
                  <a:pt x="820067" y="297490"/>
                </a:lnTo>
                <a:lnTo>
                  <a:pt x="522571" y="0"/>
                </a:lnTo>
                <a:close/>
              </a:path>
            </a:pathLst>
          </a:custGeom>
          <a:solidFill>
            <a:srgbClr val="484C67"/>
          </a:solidFill>
        </p:spPr>
        <p:txBody>
          <a:bodyPr wrap="square" lIns="0" tIns="0" rIns="0" bIns="0" rtlCol="0"/>
          <a:lstStyle/>
          <a:p>
            <a:endParaRPr/>
          </a:p>
        </p:txBody>
      </p:sp>
    </p:spTree>
    <p:extLst>
      <p:ext uri="{BB962C8B-B14F-4D97-AF65-F5344CB8AC3E}">
        <p14:creationId xmlns:p14="http://schemas.microsoft.com/office/powerpoint/2010/main" val="976287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0892C-BF18-60F8-194D-9115E62DF09A}"/>
              </a:ext>
            </a:extLst>
          </p:cNvPr>
          <p:cNvSpPr>
            <a:spLocks noGrp="1"/>
          </p:cNvSpPr>
          <p:nvPr>
            <p:ph type="title"/>
          </p:nvPr>
        </p:nvSpPr>
        <p:spPr>
          <a:xfrm>
            <a:off x="368935" y="809625"/>
            <a:ext cx="2209800" cy="276999"/>
          </a:xfrm>
        </p:spPr>
        <p:txBody>
          <a:bodyPr/>
          <a:lstStyle/>
          <a:p>
            <a:r>
              <a:rPr lang="en-US" sz="1800" b="1" kern="0" dirty="0">
                <a:effectLst/>
                <a:latin typeface="Times New Roman" panose="02020603050405020304" pitchFamily="18" charset="0"/>
                <a:ea typeface="Times New Roman" panose="02020603050405020304" pitchFamily="18" charset="0"/>
              </a:rPr>
              <a:t> </a:t>
            </a:r>
            <a:r>
              <a:rPr lang="en-US" sz="1800" kern="0" dirty="0">
                <a:effectLst/>
                <a:latin typeface="Times New Roman" panose="02020603050405020304" pitchFamily="18" charset="0"/>
                <a:ea typeface="Times New Roman" panose="02020603050405020304" pitchFamily="18" charset="0"/>
              </a:rPr>
              <a:t>Result</a:t>
            </a:r>
            <a:endParaRPr lang="en-IN" dirty="0"/>
          </a:p>
        </p:txBody>
      </p:sp>
      <p:sp>
        <p:nvSpPr>
          <p:cNvPr id="3" name="Text Placeholder 2">
            <a:extLst>
              <a:ext uri="{FF2B5EF4-FFF2-40B4-BE49-F238E27FC236}">
                <a16:creationId xmlns:a16="http://schemas.microsoft.com/office/drawing/2014/main" id="{B495BE9A-3924-B844-69CA-5187193F2A5D}"/>
              </a:ext>
            </a:extLst>
          </p:cNvPr>
          <p:cNvSpPr>
            <a:spLocks noGrp="1"/>
          </p:cNvSpPr>
          <p:nvPr>
            <p:ph type="body" idx="1"/>
          </p:nvPr>
        </p:nvSpPr>
        <p:spPr>
          <a:xfrm>
            <a:off x="368935" y="1454229"/>
            <a:ext cx="2558415" cy="1107996"/>
          </a:xfrm>
        </p:spPr>
        <p:txBody>
          <a:bodyPr/>
          <a:lstStyle/>
          <a:p>
            <a:r>
              <a:rPr lang="en-US" sz="900" dirty="0">
                <a:solidFill>
                  <a:schemeClr val="bg1">
                    <a:lumMod val="95000"/>
                  </a:schemeClr>
                </a:solidFill>
                <a:effectLst/>
                <a:latin typeface="Times New Roman" panose="02020603050405020304" pitchFamily="18" charset="0"/>
                <a:ea typeface="Times New Roman" panose="02020603050405020304" pitchFamily="18" charset="0"/>
              </a:rPr>
              <a:t>The YOLOv8n deep learning model is used by the implemented Python script to recognize vehicles in real-time within a video stream. The Ultralytics library is used to integrate the YOLOv8n model, which demonstrates effective object recognition skills and provides bounding box visualizations, class labels, and confidence scores.</a:t>
            </a:r>
            <a:endParaRPr lang="en-IN" sz="900" dirty="0">
              <a:solidFill>
                <a:schemeClr val="bg1">
                  <a:lumMod val="95000"/>
                </a:schemeClr>
              </a:solidFill>
              <a:effectLst/>
              <a:latin typeface="Calibri" panose="020F0502020204030204" pitchFamily="34" charset="0"/>
              <a:ea typeface="Calibri" panose="020F0502020204030204" pitchFamily="34" charset="0"/>
            </a:endParaRPr>
          </a:p>
          <a:p>
            <a:endParaRPr lang="en-IN" sz="900" dirty="0">
              <a:solidFill>
                <a:schemeClr val="bg1">
                  <a:lumMod val="95000"/>
                </a:schemeClr>
              </a:solidFill>
            </a:endParaRPr>
          </a:p>
        </p:txBody>
      </p:sp>
      <p:sp>
        <p:nvSpPr>
          <p:cNvPr id="4" name="object 6">
            <a:extLst>
              <a:ext uri="{FF2B5EF4-FFF2-40B4-BE49-F238E27FC236}">
                <a16:creationId xmlns:a16="http://schemas.microsoft.com/office/drawing/2014/main" id="{26B96E71-9089-F79E-3BDF-859AACB32729}"/>
              </a:ext>
            </a:extLst>
          </p:cNvPr>
          <p:cNvSpPr/>
          <p:nvPr/>
        </p:nvSpPr>
        <p:spPr>
          <a:xfrm>
            <a:off x="3917950" y="2185610"/>
            <a:ext cx="1845310" cy="1082675"/>
          </a:xfrm>
          <a:custGeom>
            <a:avLst/>
            <a:gdLst/>
            <a:ahLst/>
            <a:cxnLst/>
            <a:rect l="l" t="t" r="r" b="b"/>
            <a:pathLst>
              <a:path w="1845310" h="1082675">
                <a:moveTo>
                  <a:pt x="922842" y="0"/>
                </a:moveTo>
                <a:lnTo>
                  <a:pt x="0" y="922447"/>
                </a:lnTo>
                <a:lnTo>
                  <a:pt x="160181" y="1082563"/>
                </a:lnTo>
                <a:lnTo>
                  <a:pt x="1684849" y="1082563"/>
                </a:lnTo>
                <a:lnTo>
                  <a:pt x="1844893" y="922447"/>
                </a:lnTo>
                <a:lnTo>
                  <a:pt x="922842" y="0"/>
                </a:lnTo>
                <a:close/>
              </a:path>
            </a:pathLst>
          </a:custGeom>
          <a:solidFill>
            <a:srgbClr val="6FB0DA"/>
          </a:solidFill>
        </p:spPr>
        <p:txBody>
          <a:bodyPr wrap="square" lIns="0" tIns="0" rIns="0" bIns="0" rtlCol="0"/>
          <a:lstStyle/>
          <a:p>
            <a:endParaRPr/>
          </a:p>
        </p:txBody>
      </p:sp>
      <p:pic>
        <p:nvPicPr>
          <p:cNvPr id="6" name="object 10">
            <a:extLst>
              <a:ext uri="{FF2B5EF4-FFF2-40B4-BE49-F238E27FC236}">
                <a16:creationId xmlns:a16="http://schemas.microsoft.com/office/drawing/2014/main" id="{3A80AEB7-4689-E82F-30BC-C538DAA511AA}"/>
              </a:ext>
            </a:extLst>
          </p:cNvPr>
          <p:cNvPicPr/>
          <p:nvPr/>
        </p:nvPicPr>
        <p:blipFill>
          <a:blip r:embed="rId2" cstate="print"/>
          <a:stretch>
            <a:fillRect/>
          </a:stretch>
        </p:blipFill>
        <p:spPr>
          <a:xfrm>
            <a:off x="3244641" y="902616"/>
            <a:ext cx="1701777" cy="1701783"/>
          </a:xfrm>
          <a:prstGeom prst="rect">
            <a:avLst/>
          </a:prstGeom>
        </p:spPr>
      </p:pic>
      <p:sp>
        <p:nvSpPr>
          <p:cNvPr id="8" name="object 2">
            <a:extLst>
              <a:ext uri="{FF2B5EF4-FFF2-40B4-BE49-F238E27FC236}">
                <a16:creationId xmlns:a16="http://schemas.microsoft.com/office/drawing/2014/main" id="{FFB987B3-880E-9DC6-67FE-F00C136B92EF}"/>
              </a:ext>
            </a:extLst>
          </p:cNvPr>
          <p:cNvSpPr/>
          <p:nvPr/>
        </p:nvSpPr>
        <p:spPr>
          <a:xfrm>
            <a:off x="5056323" y="1617781"/>
            <a:ext cx="777875" cy="1111250"/>
          </a:xfrm>
          <a:custGeom>
            <a:avLst/>
            <a:gdLst/>
            <a:ahLst/>
            <a:cxnLst/>
            <a:rect l="l" t="t" r="r" b="b"/>
            <a:pathLst>
              <a:path w="777875" h="1111250">
                <a:moveTo>
                  <a:pt x="555619" y="0"/>
                </a:moveTo>
                <a:lnTo>
                  <a:pt x="0" y="555604"/>
                </a:lnTo>
                <a:lnTo>
                  <a:pt x="555619" y="1111197"/>
                </a:lnTo>
                <a:lnTo>
                  <a:pt x="777632" y="889182"/>
                </a:lnTo>
                <a:lnTo>
                  <a:pt x="777632" y="222018"/>
                </a:lnTo>
                <a:lnTo>
                  <a:pt x="555619" y="0"/>
                </a:lnTo>
                <a:close/>
              </a:path>
            </a:pathLst>
          </a:custGeom>
          <a:solidFill>
            <a:srgbClr val="484C67"/>
          </a:solidFill>
        </p:spPr>
        <p:txBody>
          <a:bodyPr wrap="square" lIns="0" tIns="0" rIns="0" bIns="0" rtlCol="0"/>
          <a:lstStyle/>
          <a:p>
            <a:endParaRPr/>
          </a:p>
        </p:txBody>
      </p:sp>
      <p:sp>
        <p:nvSpPr>
          <p:cNvPr id="15" name="object 9">
            <a:extLst>
              <a:ext uri="{FF2B5EF4-FFF2-40B4-BE49-F238E27FC236}">
                <a16:creationId xmlns:a16="http://schemas.microsoft.com/office/drawing/2014/main" id="{497F95B0-7834-4E16-2107-305445F3997E}"/>
              </a:ext>
            </a:extLst>
          </p:cNvPr>
          <p:cNvSpPr/>
          <p:nvPr/>
        </p:nvSpPr>
        <p:spPr>
          <a:xfrm>
            <a:off x="4247449" y="0"/>
            <a:ext cx="1599565" cy="1703705"/>
          </a:xfrm>
          <a:custGeom>
            <a:avLst/>
            <a:gdLst/>
            <a:ahLst/>
            <a:cxnLst/>
            <a:rect l="l" t="t" r="r" b="b"/>
            <a:pathLst>
              <a:path w="1599564" h="1703705">
                <a:moveTo>
                  <a:pt x="1388727" y="0"/>
                </a:moveTo>
                <a:lnTo>
                  <a:pt x="672847" y="0"/>
                </a:lnTo>
                <a:lnTo>
                  <a:pt x="0" y="672333"/>
                </a:lnTo>
                <a:lnTo>
                  <a:pt x="1030925" y="1703259"/>
                </a:lnTo>
                <a:lnTo>
                  <a:pt x="1599294" y="1134452"/>
                </a:lnTo>
                <a:lnTo>
                  <a:pt x="1599294" y="210568"/>
                </a:lnTo>
                <a:lnTo>
                  <a:pt x="1388727" y="0"/>
                </a:lnTo>
                <a:close/>
              </a:path>
            </a:pathLst>
          </a:custGeom>
          <a:solidFill>
            <a:srgbClr val="484C67"/>
          </a:solidFill>
        </p:spPr>
        <p:txBody>
          <a:bodyPr wrap="square" lIns="0" tIns="0" rIns="0" bIns="0" rtlCol="0"/>
          <a:lstStyle/>
          <a:p>
            <a:endParaRPr/>
          </a:p>
        </p:txBody>
      </p:sp>
      <p:sp>
        <p:nvSpPr>
          <p:cNvPr id="16" name="object 11">
            <a:extLst>
              <a:ext uri="{FF2B5EF4-FFF2-40B4-BE49-F238E27FC236}">
                <a16:creationId xmlns:a16="http://schemas.microsoft.com/office/drawing/2014/main" id="{5B01CCAC-B7C7-A8BF-A655-83888F0CFF42}"/>
              </a:ext>
            </a:extLst>
          </p:cNvPr>
          <p:cNvSpPr/>
          <p:nvPr/>
        </p:nvSpPr>
        <p:spPr>
          <a:xfrm>
            <a:off x="412750" y="1114425"/>
            <a:ext cx="762000" cy="45719"/>
          </a:xfrm>
          <a:custGeom>
            <a:avLst/>
            <a:gdLst/>
            <a:ahLst/>
            <a:cxnLst/>
            <a:rect l="l" t="t" r="r" b="b"/>
            <a:pathLst>
              <a:path w="1141729" h="30480">
                <a:moveTo>
                  <a:pt x="1141641" y="0"/>
                </a:moveTo>
                <a:lnTo>
                  <a:pt x="0" y="0"/>
                </a:lnTo>
                <a:lnTo>
                  <a:pt x="0" y="30454"/>
                </a:lnTo>
                <a:lnTo>
                  <a:pt x="1141641" y="30454"/>
                </a:lnTo>
                <a:lnTo>
                  <a:pt x="1141641" y="0"/>
                </a:lnTo>
                <a:close/>
              </a:path>
            </a:pathLst>
          </a:custGeom>
          <a:solidFill>
            <a:srgbClr val="6FB0DA"/>
          </a:solidFill>
        </p:spPr>
        <p:txBody>
          <a:bodyPr wrap="square" lIns="0" tIns="0" rIns="0" bIns="0" rtlCol="0"/>
          <a:lstStyle/>
          <a:p>
            <a:endParaRPr/>
          </a:p>
        </p:txBody>
      </p:sp>
    </p:spTree>
    <p:extLst>
      <p:ext uri="{BB962C8B-B14F-4D97-AF65-F5344CB8AC3E}">
        <p14:creationId xmlns:p14="http://schemas.microsoft.com/office/powerpoint/2010/main" val="830121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AE350-CF6F-F58C-57A5-FEA3F391630F}"/>
              </a:ext>
            </a:extLst>
          </p:cNvPr>
          <p:cNvSpPr>
            <a:spLocks noGrp="1"/>
          </p:cNvSpPr>
          <p:nvPr>
            <p:ph type="title"/>
          </p:nvPr>
        </p:nvSpPr>
        <p:spPr>
          <a:xfrm>
            <a:off x="147139" y="372918"/>
            <a:ext cx="5618231" cy="276999"/>
          </a:xfrm>
        </p:spPr>
        <p:txBody>
          <a:bodyPr/>
          <a:lstStyle/>
          <a:p>
            <a:r>
              <a:rPr lang="en-US" sz="1800" kern="0" dirty="0">
                <a:effectLst/>
                <a:latin typeface="Times New Roman" panose="02020603050405020304" pitchFamily="18" charset="0"/>
                <a:ea typeface="Calibri" panose="020F0502020204030204" pitchFamily="34" charset="0"/>
                <a:cs typeface="Calibri" panose="020F0502020204030204" pitchFamily="34" charset="0"/>
              </a:rPr>
              <a:t>Key Features</a:t>
            </a:r>
            <a:endParaRPr lang="en-IN" dirty="0"/>
          </a:p>
        </p:txBody>
      </p:sp>
      <p:sp>
        <p:nvSpPr>
          <p:cNvPr id="3" name="Text Placeholder 2">
            <a:extLst>
              <a:ext uri="{FF2B5EF4-FFF2-40B4-BE49-F238E27FC236}">
                <a16:creationId xmlns:a16="http://schemas.microsoft.com/office/drawing/2014/main" id="{769BF373-D3E0-FEF5-B93E-98B9AC326AD3}"/>
              </a:ext>
            </a:extLst>
          </p:cNvPr>
          <p:cNvSpPr>
            <a:spLocks noGrp="1"/>
          </p:cNvSpPr>
          <p:nvPr>
            <p:ph type="body" idx="1"/>
          </p:nvPr>
        </p:nvSpPr>
        <p:spPr>
          <a:xfrm>
            <a:off x="147139" y="962025"/>
            <a:ext cx="2850991" cy="1877437"/>
          </a:xfrm>
        </p:spPr>
        <p:txBody>
          <a:bodyPr/>
          <a:lstStyle/>
          <a:p>
            <a:pPr>
              <a:lnSpc>
                <a:spcPct val="150000"/>
              </a:lnSpc>
            </a:pPr>
            <a:r>
              <a:rPr lang="en-US" sz="800" b="1" dirty="0">
                <a:solidFill>
                  <a:schemeClr val="accent1"/>
                </a:solidFill>
                <a:effectLst/>
                <a:latin typeface="Times New Roman" panose="02020603050405020304" pitchFamily="18" charset="0"/>
                <a:ea typeface="Calibri" panose="020F0502020204030204" pitchFamily="34" charset="0"/>
                <a:cs typeface="Calibri" panose="020F0502020204030204" pitchFamily="34" charset="0"/>
              </a:rPr>
              <a:t>Vehicle Counting:</a:t>
            </a:r>
            <a:endParaRPr lang="en-IN" sz="800" dirty="0">
              <a:solidFill>
                <a:schemeClr val="accent1"/>
              </a:solidFill>
              <a:effectLst/>
              <a:latin typeface="Calibri" panose="020F0502020204030204" pitchFamily="34" charset="0"/>
              <a:ea typeface="Calibri" panose="020F0502020204030204" pitchFamily="34" charset="0"/>
            </a:endParaRPr>
          </a:p>
          <a:p>
            <a:pPr marL="342900" lvl="0" indent="-342900">
              <a:lnSpc>
                <a:spcPct val="150000"/>
              </a:lnSpc>
              <a:buFont typeface="Symbol" panose="05050102010706020507" pitchFamily="18" charset="2"/>
              <a:buChar char=""/>
            </a:pPr>
            <a:r>
              <a:rPr lang="en-US" sz="800" dirty="0">
                <a:solidFill>
                  <a:schemeClr val="bg1">
                    <a:lumMod val="95000"/>
                  </a:schemeClr>
                </a:solidFill>
                <a:effectLst/>
                <a:latin typeface="Times New Roman" panose="02020603050405020304" pitchFamily="18" charset="0"/>
                <a:ea typeface="Calibri" panose="020F0502020204030204" pitchFamily="34" charset="0"/>
                <a:cs typeface="Calibri" panose="020F0502020204030204" pitchFamily="34" charset="0"/>
              </a:rPr>
              <a:t>A vehicle counting system built into the script counts how many cars cross a given line in the video.</a:t>
            </a:r>
            <a:endParaRPr lang="en-IN" sz="800" dirty="0">
              <a:solidFill>
                <a:schemeClr val="bg1">
                  <a:lumMod val="95000"/>
                </a:schemeClr>
              </a:solidFill>
              <a:effectLst/>
              <a:latin typeface="Calibri" panose="020F0502020204030204" pitchFamily="34" charset="0"/>
              <a:ea typeface="Calibri" panose="020F0502020204030204" pitchFamily="34" charset="0"/>
            </a:endParaRPr>
          </a:p>
          <a:p>
            <a:pPr marL="342900" lvl="0" indent="-342900">
              <a:lnSpc>
                <a:spcPct val="150000"/>
              </a:lnSpc>
              <a:buFont typeface="Symbol" panose="05050102010706020507" pitchFamily="18" charset="2"/>
              <a:buChar char=""/>
            </a:pPr>
            <a:r>
              <a:rPr lang="en-US" sz="800" dirty="0">
                <a:solidFill>
                  <a:schemeClr val="bg1">
                    <a:lumMod val="95000"/>
                  </a:schemeClr>
                </a:solidFill>
                <a:effectLst/>
                <a:latin typeface="Times New Roman" panose="02020603050405020304" pitchFamily="18" charset="0"/>
                <a:ea typeface="Calibri" panose="020F0502020204030204" pitchFamily="34" charset="0"/>
                <a:cs typeface="Calibri" panose="020F0502020204030204" pitchFamily="34" charset="0"/>
              </a:rPr>
              <a:t>Each frame shows the counts in real time, and the cumulative counts are charted over time.</a:t>
            </a:r>
            <a:endParaRPr lang="en-IN" sz="800" dirty="0">
              <a:solidFill>
                <a:schemeClr val="bg1">
                  <a:lumMod val="95000"/>
                </a:schemeClr>
              </a:solidFill>
              <a:effectLst/>
              <a:latin typeface="Calibri" panose="020F0502020204030204" pitchFamily="34" charset="0"/>
              <a:ea typeface="Calibri" panose="020F0502020204030204" pitchFamily="34" charset="0"/>
            </a:endParaRPr>
          </a:p>
          <a:p>
            <a:pPr>
              <a:lnSpc>
                <a:spcPct val="150000"/>
              </a:lnSpc>
            </a:pPr>
            <a:r>
              <a:rPr lang="en-US" sz="800" b="1" dirty="0">
                <a:solidFill>
                  <a:schemeClr val="accent1"/>
                </a:solidFill>
                <a:effectLst/>
                <a:latin typeface="Times New Roman" panose="02020603050405020304" pitchFamily="18" charset="0"/>
                <a:ea typeface="Calibri" panose="020F0502020204030204" pitchFamily="34" charset="0"/>
                <a:cs typeface="Calibri" panose="020F0502020204030204" pitchFamily="34" charset="0"/>
              </a:rPr>
              <a:t>Visualizations:</a:t>
            </a:r>
            <a:endParaRPr lang="en-IN" sz="800" dirty="0">
              <a:solidFill>
                <a:schemeClr val="accent1"/>
              </a:solidFill>
              <a:effectLst/>
              <a:latin typeface="Calibri" panose="020F0502020204030204" pitchFamily="34" charset="0"/>
              <a:ea typeface="Calibri" panose="020F0502020204030204" pitchFamily="34" charset="0"/>
            </a:endParaRPr>
          </a:p>
          <a:p>
            <a:pPr marL="342900" lvl="0" indent="-342900">
              <a:lnSpc>
                <a:spcPct val="150000"/>
              </a:lnSpc>
              <a:buFont typeface="Symbol" panose="05050102010706020507" pitchFamily="18" charset="2"/>
              <a:buChar char=""/>
            </a:pPr>
            <a:r>
              <a:rPr lang="en-US" sz="800" dirty="0">
                <a:solidFill>
                  <a:schemeClr val="bg1">
                    <a:lumMod val="95000"/>
                  </a:schemeClr>
                </a:solidFill>
                <a:effectLst/>
                <a:latin typeface="Times New Roman" panose="02020603050405020304" pitchFamily="18" charset="0"/>
                <a:ea typeface="Calibri" panose="020F0502020204030204" pitchFamily="34" charset="0"/>
                <a:cs typeface="Calibri" panose="020F0502020204030204" pitchFamily="34" charset="0"/>
              </a:rPr>
              <a:t>Around identified vehicles, bounding boxes are depicted together with confidence scores and class names.</a:t>
            </a:r>
            <a:endParaRPr lang="en-IN" sz="800" dirty="0">
              <a:solidFill>
                <a:schemeClr val="bg1">
                  <a:lumMod val="95000"/>
                </a:schemeClr>
              </a:solidFill>
              <a:effectLst/>
              <a:latin typeface="Calibri" panose="020F0502020204030204" pitchFamily="34" charset="0"/>
              <a:ea typeface="Calibri" panose="020F0502020204030204" pitchFamily="34" charset="0"/>
            </a:endParaRPr>
          </a:p>
          <a:p>
            <a:pPr marL="342900" lvl="0" indent="-342900">
              <a:lnSpc>
                <a:spcPct val="150000"/>
              </a:lnSpc>
              <a:buFont typeface="Symbol" panose="05050102010706020507" pitchFamily="18" charset="2"/>
              <a:buChar char=""/>
            </a:pPr>
            <a:r>
              <a:rPr lang="en-US" sz="800" dirty="0">
                <a:solidFill>
                  <a:schemeClr val="bg1">
                    <a:lumMod val="95000"/>
                  </a:schemeClr>
                </a:solidFill>
                <a:effectLst/>
                <a:latin typeface="Times New Roman" panose="02020603050405020304" pitchFamily="18" charset="0"/>
                <a:ea typeface="Calibri" panose="020F0502020204030204" pitchFamily="34" charset="0"/>
                <a:cs typeface="Calibri" panose="020F0502020204030204" pitchFamily="34" charset="0"/>
              </a:rPr>
              <a:t>Marking the centers of bounding boxes adds more spatial information.</a:t>
            </a:r>
            <a:endParaRPr lang="en-IN" sz="800" dirty="0">
              <a:solidFill>
                <a:schemeClr val="bg1">
                  <a:lumMod val="95000"/>
                </a:schemeClr>
              </a:solidFill>
              <a:effectLst/>
              <a:latin typeface="Calibri" panose="020F0502020204030204" pitchFamily="34" charset="0"/>
              <a:ea typeface="Calibri" panose="020F0502020204030204" pitchFamily="34" charset="0"/>
            </a:endParaRPr>
          </a:p>
          <a:p>
            <a:endParaRPr lang="en-IN" sz="100" dirty="0">
              <a:solidFill>
                <a:schemeClr val="bg1">
                  <a:lumMod val="95000"/>
                </a:schemeClr>
              </a:solidFill>
            </a:endParaRPr>
          </a:p>
        </p:txBody>
      </p:sp>
      <p:sp>
        <p:nvSpPr>
          <p:cNvPr id="4" name="object 11">
            <a:extLst>
              <a:ext uri="{FF2B5EF4-FFF2-40B4-BE49-F238E27FC236}">
                <a16:creationId xmlns:a16="http://schemas.microsoft.com/office/drawing/2014/main" id="{F88D3069-1B09-6B7A-41EF-3240C74AF986}"/>
              </a:ext>
            </a:extLst>
          </p:cNvPr>
          <p:cNvSpPr/>
          <p:nvPr/>
        </p:nvSpPr>
        <p:spPr>
          <a:xfrm>
            <a:off x="147139" y="743793"/>
            <a:ext cx="1141730" cy="30480"/>
          </a:xfrm>
          <a:custGeom>
            <a:avLst/>
            <a:gdLst/>
            <a:ahLst/>
            <a:cxnLst/>
            <a:rect l="l" t="t" r="r" b="b"/>
            <a:pathLst>
              <a:path w="1141729" h="30480">
                <a:moveTo>
                  <a:pt x="1141641" y="0"/>
                </a:moveTo>
                <a:lnTo>
                  <a:pt x="0" y="0"/>
                </a:lnTo>
                <a:lnTo>
                  <a:pt x="0" y="30454"/>
                </a:lnTo>
                <a:lnTo>
                  <a:pt x="1141641" y="30454"/>
                </a:lnTo>
                <a:lnTo>
                  <a:pt x="1141641" y="0"/>
                </a:lnTo>
                <a:close/>
              </a:path>
            </a:pathLst>
          </a:custGeom>
          <a:solidFill>
            <a:srgbClr val="6FB0DA"/>
          </a:solidFill>
        </p:spPr>
        <p:txBody>
          <a:bodyPr wrap="square" lIns="0" tIns="0" rIns="0" bIns="0" rtlCol="0"/>
          <a:lstStyle/>
          <a:p>
            <a:endParaRPr/>
          </a:p>
        </p:txBody>
      </p:sp>
      <p:sp>
        <p:nvSpPr>
          <p:cNvPr id="5" name="object 9">
            <a:extLst>
              <a:ext uri="{FF2B5EF4-FFF2-40B4-BE49-F238E27FC236}">
                <a16:creationId xmlns:a16="http://schemas.microsoft.com/office/drawing/2014/main" id="{72DDC3A9-29F4-6CAD-6260-194226B496DA}"/>
              </a:ext>
            </a:extLst>
          </p:cNvPr>
          <p:cNvSpPr/>
          <p:nvPr/>
        </p:nvSpPr>
        <p:spPr>
          <a:xfrm>
            <a:off x="4247449" y="0"/>
            <a:ext cx="1599565" cy="1703705"/>
          </a:xfrm>
          <a:custGeom>
            <a:avLst/>
            <a:gdLst/>
            <a:ahLst/>
            <a:cxnLst/>
            <a:rect l="l" t="t" r="r" b="b"/>
            <a:pathLst>
              <a:path w="1599564" h="1703705">
                <a:moveTo>
                  <a:pt x="1388727" y="0"/>
                </a:moveTo>
                <a:lnTo>
                  <a:pt x="672847" y="0"/>
                </a:lnTo>
                <a:lnTo>
                  <a:pt x="0" y="672333"/>
                </a:lnTo>
                <a:lnTo>
                  <a:pt x="1030925" y="1703259"/>
                </a:lnTo>
                <a:lnTo>
                  <a:pt x="1599294" y="1134452"/>
                </a:lnTo>
                <a:lnTo>
                  <a:pt x="1599294" y="210568"/>
                </a:lnTo>
                <a:lnTo>
                  <a:pt x="1388727" y="0"/>
                </a:lnTo>
                <a:close/>
              </a:path>
            </a:pathLst>
          </a:custGeom>
          <a:solidFill>
            <a:srgbClr val="484C67"/>
          </a:solidFill>
        </p:spPr>
        <p:txBody>
          <a:bodyPr wrap="square" lIns="0" tIns="0" rIns="0" bIns="0" rtlCol="0"/>
          <a:lstStyle/>
          <a:p>
            <a:endParaRPr/>
          </a:p>
        </p:txBody>
      </p:sp>
      <p:grpSp>
        <p:nvGrpSpPr>
          <p:cNvPr id="6" name="object 2">
            <a:extLst>
              <a:ext uri="{FF2B5EF4-FFF2-40B4-BE49-F238E27FC236}">
                <a16:creationId xmlns:a16="http://schemas.microsoft.com/office/drawing/2014/main" id="{750AADFA-49BA-1BD4-010A-E824760CCF61}"/>
              </a:ext>
            </a:extLst>
          </p:cNvPr>
          <p:cNvGrpSpPr/>
          <p:nvPr/>
        </p:nvGrpSpPr>
        <p:grpSpPr>
          <a:xfrm>
            <a:off x="3636172" y="0"/>
            <a:ext cx="1111250" cy="617220"/>
            <a:chOff x="3636172" y="0"/>
            <a:chExt cx="1111250" cy="617220"/>
          </a:xfrm>
        </p:grpSpPr>
        <p:sp>
          <p:nvSpPr>
            <p:cNvPr id="7" name="object 3">
              <a:extLst>
                <a:ext uri="{FF2B5EF4-FFF2-40B4-BE49-F238E27FC236}">
                  <a16:creationId xmlns:a16="http://schemas.microsoft.com/office/drawing/2014/main" id="{B6797BAC-867A-0AAD-3DF7-D2477390FB09}"/>
                </a:ext>
              </a:extLst>
            </p:cNvPr>
            <p:cNvSpPr/>
            <p:nvPr/>
          </p:nvSpPr>
          <p:spPr>
            <a:xfrm>
              <a:off x="3807256" y="0"/>
              <a:ext cx="940435" cy="617220"/>
            </a:xfrm>
            <a:custGeom>
              <a:avLst/>
              <a:gdLst/>
              <a:ahLst/>
              <a:cxnLst/>
              <a:rect l="l" t="t" r="r" b="b"/>
              <a:pathLst>
                <a:path w="940435" h="617220">
                  <a:moveTo>
                    <a:pt x="878825" y="0"/>
                  </a:moveTo>
                  <a:lnTo>
                    <a:pt x="233037" y="0"/>
                  </a:lnTo>
                  <a:lnTo>
                    <a:pt x="0" y="233049"/>
                  </a:lnTo>
                  <a:lnTo>
                    <a:pt x="384505" y="616768"/>
                  </a:lnTo>
                  <a:lnTo>
                    <a:pt x="940112" y="61185"/>
                  </a:lnTo>
                  <a:lnTo>
                    <a:pt x="878825" y="0"/>
                  </a:lnTo>
                  <a:close/>
                </a:path>
              </a:pathLst>
            </a:custGeom>
            <a:solidFill>
              <a:srgbClr val="484C67"/>
            </a:solidFill>
          </p:spPr>
          <p:txBody>
            <a:bodyPr wrap="square" lIns="0" tIns="0" rIns="0" bIns="0" rtlCol="0"/>
            <a:lstStyle/>
            <a:p>
              <a:endParaRPr/>
            </a:p>
          </p:txBody>
        </p:sp>
        <p:sp>
          <p:nvSpPr>
            <p:cNvPr id="8" name="object 4">
              <a:extLst>
                <a:ext uri="{FF2B5EF4-FFF2-40B4-BE49-F238E27FC236}">
                  <a16:creationId xmlns:a16="http://schemas.microsoft.com/office/drawing/2014/main" id="{A41A2CC7-D4E9-5048-C642-E61E879D4D85}"/>
                </a:ext>
              </a:extLst>
            </p:cNvPr>
            <p:cNvSpPr/>
            <p:nvPr/>
          </p:nvSpPr>
          <p:spPr>
            <a:xfrm>
              <a:off x="3636172" y="0"/>
              <a:ext cx="465455" cy="263525"/>
            </a:xfrm>
            <a:custGeom>
              <a:avLst/>
              <a:gdLst/>
              <a:ahLst/>
              <a:cxnLst/>
              <a:rect l="l" t="t" r="r" b="b"/>
              <a:pathLst>
                <a:path w="465454" h="263525">
                  <a:moveTo>
                    <a:pt x="464890" y="0"/>
                  </a:moveTo>
                  <a:lnTo>
                    <a:pt x="61173" y="0"/>
                  </a:lnTo>
                  <a:lnTo>
                    <a:pt x="0" y="61173"/>
                  </a:lnTo>
                  <a:lnTo>
                    <a:pt x="201472" y="263426"/>
                  </a:lnTo>
                  <a:lnTo>
                    <a:pt x="464890" y="0"/>
                  </a:lnTo>
                  <a:close/>
                </a:path>
              </a:pathLst>
            </a:custGeom>
            <a:solidFill>
              <a:srgbClr val="6FB0DA"/>
            </a:solidFill>
          </p:spPr>
          <p:txBody>
            <a:bodyPr wrap="square" lIns="0" tIns="0" rIns="0" bIns="0" rtlCol="0"/>
            <a:lstStyle/>
            <a:p>
              <a:endParaRPr/>
            </a:p>
          </p:txBody>
        </p:sp>
      </p:grpSp>
      <p:pic>
        <p:nvPicPr>
          <p:cNvPr id="11" name="Picture 10" descr="A road with cars on it&#10;&#10;Description automatically generated">
            <a:extLst>
              <a:ext uri="{FF2B5EF4-FFF2-40B4-BE49-F238E27FC236}">
                <a16:creationId xmlns:a16="http://schemas.microsoft.com/office/drawing/2014/main" id="{825B9780-E727-CD25-9E9E-A1F928518A3F}"/>
              </a:ext>
            </a:extLst>
          </p:cNvPr>
          <p:cNvPicPr>
            <a:picLocks noChangeAspect="1"/>
          </p:cNvPicPr>
          <p:nvPr/>
        </p:nvPicPr>
        <p:blipFill>
          <a:blip r:embed="rId3"/>
          <a:stretch>
            <a:fillRect/>
          </a:stretch>
        </p:blipFill>
        <p:spPr>
          <a:xfrm>
            <a:off x="3071041" y="1703705"/>
            <a:ext cx="2631100" cy="1403493"/>
          </a:xfrm>
          <a:prstGeom prst="rect">
            <a:avLst/>
          </a:prstGeom>
        </p:spPr>
      </p:pic>
    </p:spTree>
    <p:extLst>
      <p:ext uri="{BB962C8B-B14F-4D97-AF65-F5344CB8AC3E}">
        <p14:creationId xmlns:p14="http://schemas.microsoft.com/office/powerpoint/2010/main" val="40033376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301</TotalTime>
  <Words>763</Words>
  <Application>Microsoft Office PowerPoint</Application>
  <PresentationFormat>Custom</PresentationFormat>
  <Paragraphs>68</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Calibri</vt:lpstr>
      <vt:lpstr>Cambria</vt:lpstr>
      <vt:lpstr>Symbol</vt:lpstr>
      <vt:lpstr>Times New Roman</vt:lpstr>
      <vt:lpstr>Trebuchet MS</vt:lpstr>
      <vt:lpstr>Verdana</vt:lpstr>
      <vt:lpstr>Office Theme</vt:lpstr>
      <vt:lpstr>Object Detection in  Video Surveillance  Systems</vt:lpstr>
      <vt:lpstr>Introduction</vt:lpstr>
      <vt:lpstr>Object Detection Technology</vt:lpstr>
      <vt:lpstr>                                  Challenges</vt:lpstr>
      <vt:lpstr>Model and Setup</vt:lpstr>
      <vt:lpstr>Video Processing</vt:lpstr>
      <vt:lpstr>                                               Data Preprocessing</vt:lpstr>
      <vt:lpstr> Result</vt:lpstr>
      <vt:lpstr>Key Features</vt:lpstr>
      <vt:lpstr>Applications in Public Safety</vt:lpstr>
      <vt:lpstr>Future Developments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Security:  Object Detection in  Video Surveillance  Systems</dc:title>
  <cp:lastModifiedBy>Dikshant Singh Chib</cp:lastModifiedBy>
  <cp:revision>8</cp:revision>
  <dcterms:created xsi:type="dcterms:W3CDTF">2023-11-29T06:00:15Z</dcterms:created>
  <dcterms:modified xsi:type="dcterms:W3CDTF">2024-01-20T02:40:40Z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2023-11-29T00:00:00Z</vt:filetime>
  </property>
  <property fmtid="{D5CDD505-2E9C-101B-9397-08002B2CF9AE}" pid="3" name="LastSaved">
    <vt:filetime>2023-11-29T00:00:00Z</vt:filetime>
  </property>
</Properties>
</file>